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1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Roboto"/>
      <p:regular r:id="rId64"/>
      <p:bold r:id="rId65"/>
      <p:italic r:id="rId66"/>
      <p:boldItalic r:id="rId67"/>
    </p:embeddedFont>
    <p:embeddedFont>
      <p:font typeface="Montserrat"/>
      <p:regular r:id="rId68"/>
      <p:bold r:id="rId69"/>
      <p:italic r:id="rId70"/>
      <p:boldItalic r:id="rId71"/>
    </p:embeddedFont>
    <p:embeddedFont>
      <p:font typeface="La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4" name="TIM NOVAK"/>
  <p:cmAuthor clrIdx="1" id="1" initials="" lastIdx="1" name="JOSTEN ASERCION"/>
  <p:cmAuthor clrIdx="2" id="2" initials="" lastIdx="24" name="Kevin F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CF13661-8607-4BC1-8967-4A5E620A60EC}">
  <a:tblStyle styleId="{3CF13661-8607-4BC1-8967-4A5E620A60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4.xml"/><Relationship Id="rId75" Type="http://schemas.openxmlformats.org/officeDocument/2006/relationships/font" Target="fonts/Lato-boldItalic.fntdata"/><Relationship Id="rId30" Type="http://schemas.openxmlformats.org/officeDocument/2006/relationships/slide" Target="slides/slide23.xml"/><Relationship Id="rId74" Type="http://schemas.openxmlformats.org/officeDocument/2006/relationships/font" Target="fonts/Lato-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Montserrat-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10T22:55:48.329">
    <p:pos x="6000" y="0"/>
    <p:text>"next is... next is..."</p:text>
  </p:cm>
  <p:cm authorId="0" idx="2" dt="2019-12-10T23:06:26.065">
    <p:pos x="6000" y="100"/>
    <p:text>great, efficient + information</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4" dt="2019-12-10T23:01:11.508">
    <p:pos x="817" y="607"/>
    <p:text>dev tools</p:text>
  </p:cm>
  <p:cm authorId="2" idx="7" dt="2019-12-11T01:03:32.655">
    <p:pos x="6000" y="0"/>
    <p:text>No issue tracker (redmine).</p:text>
  </p:cm>
  <p:cm authorId="2" idx="8" dt="2019-12-11T15:15:54.928">
    <p:pos x="6000" y="100"/>
    <p:text>Not enough software components</p:text>
  </p:cm>
  <p:cm authorId="2" idx="9" dt="2019-12-11T15:15:54.928">
    <p:pos x="6000" y="100"/>
    <p:text>Languages, programs, ex java ee , react,.net</p:text>
  </p:cm>
  <p:cm authorId="0" idx="15" dt="2019-12-10T23:12:27.079">
    <p:pos x="6000" y="200"/>
    <p:text>application stack
JIRA?
CI?
Jerkis? ?</p:text>
  </p:cm>
  <p:cm authorId="0" idx="16" dt="2019-12-10T23:03:16.294">
    <p:pos x="6000" y="300"/>
    <p:text>where on other ? do integrate ? git version control
languages / ? like ?</p:text>
  </p:cm>
  <p:cm authorId="2" idx="10" dt="2019-12-11T15:17:22.819">
    <p:pos x="6000" y="400"/>
    <p:text>Didn't talk about hardware for database storage of server. Architecture or framework for how communication between device and software is going to be done.</p:text>
  </p:cm>
  <p:cm authorId="2" idx="11" dt="2019-12-11T15:17:22.819">
    <p:pos x="6000" y="400"/>
    <p:text>Firebase is going to be cloud-based?</p:text>
  </p:cm>
  <p:cm authorId="2" idx="12" dt="2019-12-11T01:04:04.893">
    <p:pos x="6000" y="500"/>
    <p:text>Bluetooth (optional)?</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7" dt="2019-12-10T23:03:59.084">
    <p:pos x="6000" y="0"/>
    <p:text>good iteration
sprints? detail</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8" dt="2019-12-10T23:13:04.539">
    <p:pos x="6000" y="0"/>
    <p:text>feedback?</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3" dt="2019-12-11T01:06:33.076">
    <p:pos x="6000" y="0"/>
    <p:text>Daily challenges, tournaments, quests, Chat</p:text>
  </p:cm>
  <p:cm authorId="2" idx="14" dt="2019-12-11T01:06:33.076">
    <p:pos x="6000" y="0"/>
    <p:text>Motivational components</p:text>
  </p:cm>
  <p:cm authorId="0" idx="19" dt="2019-12-10T23:14:09.166">
    <p:pos x="6000" y="100"/>
    <p:text>chart other players? daily quests? 
QUESTS
Support? Help?</p:text>
  </p:cm>
  <p:cm authorId="0" idx="20" dt="2019-12-10T23:04:28.014">
    <p:pos x="6000" y="200"/>
    <p:text>component logic</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1" dt="2019-12-10T23:04:54.196">
    <p:pos x="6000" y="0"/>
    <p:text>integrate with working out?</p:text>
  </p:cm>
  <p:cm authorId="0" idx="22" dt="2019-12-10T23:14:53.762">
    <p:pos x="6000" y="100"/>
    <p:text>tournaments?
buy/sell w other players?</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3" dt="2019-12-10T23:15:25.661">
    <p:pos x="6000" y="0"/>
    <p:text>chat with other players</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5" dt="2019-12-11T12:36:02.294">
    <p:pos x="6000" y="0"/>
    <p:text>Cheaper and easier to API with a diet journal app</p:text>
  </p:cm>
  <p:cm authorId="0" idx="24" dt="2019-12-10T23:16:37.559">
    <p:pos x="6000" y="100"/>
    <p:text>interface with current systems? possible?</p:text>
  </p:cm>
  <p:cm authorId="0" idx="25" dt="2019-12-10T23:16:37.559">
    <p:pos x="6000" y="100"/>
    <p:text>meaning use a diet journal api, don't reinvent the wheel</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6" dt="2019-12-11T13:10:46.830">
    <p:pos x="6000" y="0"/>
    <p:text>Use a API to connect to app, or download the data, or use a print screen and scrap data.</p:text>
  </p:cm>
  <p:cm authorId="2" idx="17" dt="2019-12-11T12:59:33.757">
    <p:pos x="6000" y="100"/>
    <p:text>Need to add limit on exercise. People can get addicted to exercise as well.</p:text>
  </p:cm>
  <p:cm authorId="2" idx="18" dt="2019-12-11T12:49:04.625">
    <p:pos x="6000" y="200"/>
    <p:text>Add an option that allows you to add more minutes for more xp</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6" dt="2019-12-10T23:17:04.553">
    <p:pos x="6000" y="0"/>
    <p:text>what does the exercise do???</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7" dt="2019-12-10T23:35:26.396">
    <p:pos x="6000" y="0"/>
    <p:text>balance exercise as play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12-10T22:58:53.661">
    <p:pos x="6000" y="0"/>
    <p:text>more info</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9" dt="2019-12-11T12:41:46.905">
    <p:pos x="6000" y="0"/>
    <p:text>More explanation of rewards</p:text>
  </p:cm>
  <p:cm authorId="0" idx="28" dt="2019-12-10T23:18:00.856">
    <p:pos x="6000" y="100"/>
    <p:text>xp? experience applies how?</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9" dt="2019-12-10T23:32:23.019">
    <p:pos x="6000" y="0"/>
    <p:text>YES, CHAT 
daily quests
tournaments
challenge w other players</p:text>
  </p:cm>
  <p:cm authorId="0" idx="30" dt="2019-12-10T23:33:02.715">
    <p:pos x="6000" y="100"/>
    <p:text>why do you have to stop one to ? ? other?</p:text>
  </p:cm>
  <p:cm authorId="0" idx="31" dt="2019-12-10T23:19:15.936">
    <p:pos x="6000" y="200"/>
    <p:text>stronger through exercise - define stronger
xp -&gt; too late</p:text>
  </p:cm>
  <p:cm authorId="0" idx="32" dt="2019-12-10T23:36:51.425">
    <p:pos x="6000" y="300"/>
    <p:text>make stronger....workout</p:text>
  </p:cm>
  <p:cm authorId="0" idx="33" dt="2019-12-10T23:36:35.965">
    <p:pos x="6000" y="400"/>
    <p:text>stopping areas/ limit meg?</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4" dt="2019-12-10T23:37:26.996">
    <p:pos x="6000" y="0"/>
    <p:text>sql relational? firebase is not</p:text>
  </p:cm>
  <p:cm authorId="0" idx="35" dt="2019-12-10T23:20:13.977">
    <p:pos x="6000" y="100"/>
    <p:text>last login, last time workout, notifications</p:text>
  </p:cm>
  <p:cm authorId="0" idx="36" dt="2019-12-10T23:19:55.291">
    <p:pos x="6000" y="200"/>
    <p:text>time missing</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7" dt="2019-12-10T23:21:00.881">
    <p:pos x="6000" y="0"/>
    <p:text>limit the os versions? 
gyroscope may not exist</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0" dt="2019-12-11T14:04:16.577">
    <p:pos x="6000" y="0"/>
    <p:text>Hardware and software validation testing</p:text>
  </p:cm>
  <p:cm authorId="2" idx="21" dt="2019-12-11T14:03:58.790">
    <p:pos x="6000" y="100"/>
    <p:text>Limit the software and OS versions</p:text>
  </p:cm>
  <p:cm authorId="0" idx="38" dt="2019-12-10T23:21:26.234">
    <p:pos x="6000" y="200"/>
    <p:text>hardware and software validation testing</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2" dt="2019-12-11T14:05:01.950">
    <p:pos x="6000" y="0"/>
    <p:text>T-2 is a bug not a risk.</p:text>
  </p:cm>
  <p:cm authorId="2" idx="23" dt="2019-12-11T14:05:01.950">
    <p:pos x="6000" y="0"/>
    <p:text>Handled in unit testing</p:text>
  </p:cm>
  <p:cm authorId="0" idx="39" dt="2019-12-10T23:44:22.263">
    <p:pos x="6000" y="100"/>
    <p:text>tech risk - something about architecture</p:text>
  </p:cm>
  <p:cm authorId="0" idx="40" dt="2019-12-10T23:23:18.173">
    <p:pos x="2880" y="730"/>
    <p:text>bug not risk</p:text>
  </p:cm>
  <p:cm authorId="0" idx="41" dt="2019-12-10T23:24:43.580">
    <p:pos x="6000" y="200"/>
    <p:text>potential risk - app does not meet ? user body</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4" dt="2019-12-11T15:18:24.043">
    <p:pos x="6000" y="0"/>
    <p:text>Risk could be that gamer becomes addicted to exercise and mitigation is that we limit how much they do</p:text>
  </p:cm>
  <p:cm authorId="0" idx="42" dt="2019-12-10T23:26:34.434">
    <p:pos x="2880" y="742"/>
    <p:text>not mitigation, make c2 very high</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3" dt="2019-12-10T23:29:06.013">
    <p:pos x="6000" y="0"/>
    <p:text>exantra world</p:text>
  </p:cm>
  <p:cm authorId="0" idx="44" dt="2019-12-10T23:45:42.879">
    <p:pos x="6000" y="100"/>
    <p:text>ecg risk
customer risk, physical health, how attach</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12-10T22:57:08.787">
    <p:pos x="6000" y="0"/>
    <p:text>why</p:text>
  </p:cm>
  <p:cm authorId="1" idx="1" dt="2019-12-12T18:02:00.886">
    <p:pos x="663" y="971"/>
    <p:text>Removed "often" after reviewing the reference.</p:text>
  </p:cm>
  <p:cm authorId="2" idx="1" dt="2019-12-11T00:59:09.696">
    <p:pos x="6000" y="100"/>
    <p:text>Used word often, no references. Find references</p:text>
  </p:cm>
  <p:cm authorId="2" idx="2" dt="2019-12-11T00:59:09.696">
    <p:pos x="6000" y="100"/>
    <p:text>Should see statistical numbers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3" dt="2019-12-11T00:59:42.509">
    <p:pos x="6000" y="0"/>
    <p:text>Need references that say statements are legit.</p:text>
  </p:cm>
  <p:cm authorId="0" idx="5" dt="2019-12-10T23:08:00.174">
    <p:pos x="6000" y="100"/>
    <p:text>more references</p:text>
  </p:cm>
  <p:cm authorId="0" idx="6" dt="2019-12-10T22:59:24.238">
    <p:pos x="6000" y="200"/>
    <p:text>fallacies, assumptions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9-12-10T23:08:45.350">
    <p:pos x="817" y="987"/>
    <p:text>how diet?</p:text>
  </p:cm>
  <p:cm authorId="0" idx="8" dt="2019-12-10T22:59:46.187">
    <p:pos x="6000" y="0"/>
    <p:text>connection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9-12-10T23:09:25.112">
    <p:pos x="817" y="782"/>
    <p:text>hook info?</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9-12-10T23:44:39.623">
    <p:pos x="6000" y="0"/>
    <p:text>more detail</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4" dt="2019-12-11T12:43:25.558">
    <p:pos x="6000" y="0"/>
    <p:text>Highlight or make it a key point what in game rewards are. Either in the process flow or solution characteristics</p:text>
  </p:cm>
  <p:cm authorId="0" idx="11" dt="2019-12-10T23:10:37.107">
    <p:pos x="6000" y="100"/>
    <p:text>for progress tracking/ analysis
bluetooth weight</p:text>
  </p:cm>
  <p:cm authorId="0" idx="12" dt="2019-12-10T23:11:00.095">
    <p:pos x="6000" y="200"/>
    <p:text>no web app?</p:text>
  </p:cm>
  <p:cm authorId="2" idx="5" dt="2019-12-11T01:01:19.512">
    <p:pos x="6000" y="300"/>
    <p:text>Limiting user base.</p:text>
  </p:cm>
  <p:cm authorId="2" idx="6" dt="2019-12-11T12:37:28.982">
    <p:pos x="6000" y="400"/>
    <p:text>If I were to present this again, need to explain how the exercise correlates to gameplay</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3" dt="2019-12-10T23:11:27.421">
    <p:pos x="6000" y="0"/>
    <p:text>support?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alth.gov/dietaryguidelines/2015/guidelines/appendix-1/"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b1b8e409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b1b8e409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More detail about why the fantasy theme was chosen and is it popular?</a:t>
            </a:r>
            <a:endParaRPr/>
          </a:p>
          <a:p>
            <a:pPr indent="0" lvl="0" marL="0" rtl="0" algn="l">
              <a:spcBef>
                <a:spcPts val="0"/>
              </a:spcBef>
              <a:spcAft>
                <a:spcPts val="0"/>
              </a:spcAft>
              <a:buNone/>
            </a:pPr>
            <a:r>
              <a:t/>
            </a:r>
            <a:endParaRPr>
              <a:highlight>
                <a:srgbClr val="00FF00"/>
              </a:highlight>
            </a:endParaRPr>
          </a:p>
          <a:p>
            <a:pPr indent="0" lvl="0" marL="0" rtl="0" algn="l">
              <a:spcBef>
                <a:spcPts val="0"/>
              </a:spcBef>
              <a:spcAft>
                <a:spcPts val="0"/>
              </a:spcAft>
              <a:buNone/>
            </a:pPr>
            <a:r>
              <a:rPr lang="en">
                <a:highlight>
                  <a:srgbClr val="00FF00"/>
                </a:highlight>
              </a:rPr>
              <a:t>Found this quote “</a:t>
            </a:r>
            <a:r>
              <a:rPr lang="en" sz="1200">
                <a:solidFill>
                  <a:srgbClr val="141414"/>
                </a:solidFill>
                <a:highlight>
                  <a:srgbClr val="00FF00"/>
                </a:highlight>
                <a:latin typeface="Roboto"/>
                <a:ea typeface="Roboto"/>
                <a:cs typeface="Roboto"/>
                <a:sym typeface="Roboto"/>
              </a:rPr>
              <a:t>The most addictive video games include massively multiplayer online games (MMOs) and role-playing games (RPGs).” in reference 5. Could be useful for argument why RPG theme was chosen.</a:t>
            </a:r>
            <a:endParaRPr>
              <a:highlight>
                <a:srgbClr val="00FF00"/>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b1b8e409d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b1b8e409d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Changed “short term” to “instant” because of direct relation to rewards and progression.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00FF00"/>
                </a:highlight>
              </a:rPr>
              <a:t>Go back over the solution characteristics and what the solution will not do and compare and contrast, so that all components of the app will be covered and discuss where to put missing details.</a:t>
            </a:r>
            <a:endParaRPr>
              <a:highlight>
                <a:srgbClr val="00FF00"/>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Instant Gratifcation: </a:t>
            </a:r>
            <a:endParaRPr/>
          </a:p>
          <a:p>
            <a:pPr indent="-298450" lvl="0" marL="457200" rtl="0" algn="l">
              <a:lnSpc>
                <a:spcPct val="115000"/>
              </a:lnSpc>
              <a:spcBef>
                <a:spcPts val="0"/>
              </a:spcBef>
              <a:spcAft>
                <a:spcPts val="0"/>
              </a:spcAft>
              <a:buSzPts val="1100"/>
              <a:buFont typeface="Calibri"/>
              <a:buChar char="-"/>
            </a:pPr>
            <a:r>
              <a:rPr lang="en">
                <a:highlight>
                  <a:srgbClr val="FFFF00"/>
                </a:highlight>
                <a:latin typeface="Calibri"/>
                <a:ea typeface="Calibri"/>
                <a:cs typeface="Calibri"/>
                <a:sym typeface="Calibri"/>
              </a:rPr>
              <a:t>leaderboard, daily streaks, and medals for accomplishment in solution characteristics.</a:t>
            </a:r>
            <a:endParaRPr>
              <a:highlight>
                <a:srgbClr val="FFFF00"/>
              </a:highlight>
              <a:latin typeface="Calibri"/>
              <a:ea typeface="Calibri"/>
              <a:cs typeface="Calibri"/>
              <a:sym typeface="Calibri"/>
            </a:endParaRPr>
          </a:p>
          <a:p>
            <a:pPr indent="-298450" lvl="1" marL="914400" rtl="0" algn="l">
              <a:lnSpc>
                <a:spcPct val="115000"/>
              </a:lnSpc>
              <a:spcBef>
                <a:spcPts val="0"/>
              </a:spcBef>
              <a:spcAft>
                <a:spcPts val="0"/>
              </a:spcAft>
              <a:buSzPts val="1100"/>
              <a:buFont typeface="Calibri"/>
              <a:buChar char="-"/>
            </a:pPr>
            <a:r>
              <a:rPr lang="en">
                <a:highlight>
                  <a:srgbClr val="FFFF00"/>
                </a:highlight>
                <a:latin typeface="Calibri"/>
                <a:ea typeface="Calibri"/>
                <a:cs typeface="Calibri"/>
                <a:sym typeface="Calibri"/>
              </a:rPr>
              <a:t>in-game rewards and progression</a:t>
            </a:r>
            <a:endParaRPr>
              <a:highlight>
                <a:srgbClr val="FFFF00"/>
              </a:highlight>
              <a:latin typeface="Calibri"/>
              <a:ea typeface="Calibri"/>
              <a:cs typeface="Calibri"/>
              <a:sym typeface="Calibri"/>
            </a:endParaRPr>
          </a:p>
          <a:p>
            <a:pPr indent="-298450" lvl="2" marL="1371600" rtl="0" algn="l">
              <a:lnSpc>
                <a:spcPct val="115000"/>
              </a:lnSpc>
              <a:spcBef>
                <a:spcPts val="0"/>
              </a:spcBef>
              <a:spcAft>
                <a:spcPts val="0"/>
              </a:spcAft>
              <a:buSzPts val="1100"/>
              <a:buFont typeface="Calibri"/>
              <a:buChar char="-"/>
            </a:pPr>
            <a:r>
              <a:rPr lang="en">
                <a:highlight>
                  <a:srgbClr val="FFFF00"/>
                </a:highlight>
                <a:latin typeface="Calibri"/>
                <a:ea typeface="Calibri"/>
                <a:cs typeface="Calibri"/>
                <a:sym typeface="Calibri"/>
              </a:rPr>
              <a:t>combat system requires progression from user</a:t>
            </a:r>
            <a:endParaRPr>
              <a:highlight>
                <a:srgbClr val="FFFF00"/>
              </a:highlight>
              <a:latin typeface="Calibri"/>
              <a:ea typeface="Calibri"/>
              <a:cs typeface="Calibri"/>
              <a:sym typeface="Calibri"/>
            </a:endParaRPr>
          </a:p>
          <a:p>
            <a:pPr indent="-298450" lvl="2" marL="1371600" rtl="0" algn="l">
              <a:lnSpc>
                <a:spcPct val="115000"/>
              </a:lnSpc>
              <a:spcBef>
                <a:spcPts val="0"/>
              </a:spcBef>
              <a:spcAft>
                <a:spcPts val="0"/>
              </a:spcAft>
              <a:buSzPts val="1100"/>
              <a:buFont typeface="Calibri"/>
              <a:buChar char="-"/>
            </a:pPr>
            <a:r>
              <a:rPr lang="en">
                <a:highlight>
                  <a:srgbClr val="FFFF00"/>
                </a:highlight>
                <a:latin typeface="Calibri"/>
                <a:ea typeface="Calibri"/>
                <a:cs typeface="Calibri"/>
                <a:sym typeface="Calibri"/>
              </a:rPr>
              <a:t>swords, armor, etc</a:t>
            </a:r>
            <a:endParaRPr>
              <a:highlight>
                <a:srgbClr val="FFFF00"/>
              </a:highlight>
              <a:latin typeface="Calibri"/>
              <a:ea typeface="Calibri"/>
              <a:cs typeface="Calibri"/>
              <a:sym typeface="Calibri"/>
            </a:endParaRPr>
          </a:p>
          <a:p>
            <a:pPr indent="-298450" lvl="2" marL="1371600" rtl="0" algn="l">
              <a:lnSpc>
                <a:spcPct val="115000"/>
              </a:lnSpc>
              <a:spcBef>
                <a:spcPts val="0"/>
              </a:spcBef>
              <a:spcAft>
                <a:spcPts val="0"/>
              </a:spcAft>
              <a:buSzPts val="1100"/>
              <a:buFont typeface="Calibri"/>
              <a:buChar char="-"/>
            </a:pPr>
            <a:r>
              <a:rPr lang="en">
                <a:highlight>
                  <a:srgbClr val="FFFF00"/>
                </a:highlight>
                <a:latin typeface="Calibri"/>
                <a:ea typeface="Calibri"/>
                <a:cs typeface="Calibri"/>
                <a:sym typeface="Calibri"/>
              </a:rPr>
              <a:t>Stat increases</a:t>
            </a:r>
            <a:endParaRPr>
              <a:highlight>
                <a:srgbClr val="FFFF00"/>
              </a:highlight>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FF00"/>
                </a:highlight>
              </a:rPr>
              <a:t>If we present again, then explain more of what the instant gratification is to the user and the designer.</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rPr lang="en">
                <a:highlight>
                  <a:srgbClr val="FFFF00"/>
                </a:highlight>
              </a:rPr>
              <a:t>If we present again, then explain that even though other applications have this feature, but we want these features to be in one whole application</a:t>
            </a:r>
            <a:endParaRPr>
              <a:highlight>
                <a:srgbClr val="FFFF00"/>
              </a:highlight>
            </a:endParaRPr>
          </a:p>
          <a:p>
            <a:pPr indent="0" lvl="0" marL="0" rtl="0" algn="l">
              <a:spcBef>
                <a:spcPts val="0"/>
              </a:spcBef>
              <a:spcAft>
                <a:spcPts val="0"/>
              </a:spcAft>
              <a:buNone/>
            </a:pPr>
            <a:r>
              <a:t/>
            </a:r>
            <a:endParaRPr/>
          </a:p>
          <a:p>
            <a:pPr indent="-298450" lvl="0" marL="4572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Game will include “workout tutorials” in the workout challenges menu which will show  general form</a:t>
            </a:r>
            <a:endParaRPr>
              <a:highlight>
                <a:srgbClr val="00FF00"/>
              </a:highlight>
              <a:latin typeface="Calibri"/>
              <a:ea typeface="Calibri"/>
              <a:cs typeface="Calibri"/>
              <a:sym typeface="Calibri"/>
            </a:endParaRPr>
          </a:p>
          <a:p>
            <a:pPr indent="-298450" lvl="0" marL="457200" rtl="0" algn="l">
              <a:lnSpc>
                <a:spcPct val="115000"/>
              </a:lnSpc>
              <a:spcBef>
                <a:spcPts val="800"/>
              </a:spcBef>
              <a:spcAft>
                <a:spcPts val="0"/>
              </a:spcAft>
              <a:buSzPts val="1100"/>
              <a:buFont typeface="Calibri"/>
              <a:buChar char="●"/>
            </a:pPr>
            <a:r>
              <a:rPr lang="en">
                <a:highlight>
                  <a:srgbClr val="00FF00"/>
                </a:highlight>
                <a:latin typeface="Calibri"/>
                <a:ea typeface="Calibri"/>
                <a:cs typeface="Calibri"/>
                <a:sym typeface="Calibri"/>
              </a:rPr>
              <a:t>Put in Solution Characteristics or solution flow(?)Input information about this exercise guide into the solution characteristics and competition matrix</a:t>
            </a:r>
            <a:endParaRPr>
              <a:highlight>
                <a:srgbClr val="00FF00"/>
              </a:highlight>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b1b8e409d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b1b8e409d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 won’t cure game addiction, won’t make users eat healthier, won’t replace proper diet and routine exercise as the best method for living a healthy life, won’t be effective for gamers who spoof (or fake) the exercise challenges, won’t provide proper medical advice to users, users should always consult their physician about changes in diet or exercise when they have concerns.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b1b8e409d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b1b8e409d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b1b8e409d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b1b8e409d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Chris - progression? instant gratification? Describing myfitness apps</a:t>
            </a:r>
            <a:endParaRPr>
              <a:highlight>
                <a:srgbClr val="00FF00"/>
              </a:highlight>
              <a:latin typeface="Calibri"/>
              <a:ea typeface="Calibri"/>
              <a:cs typeface="Calibri"/>
              <a:sym typeface="Calibri"/>
            </a:endParaRPr>
          </a:p>
          <a:p>
            <a:pPr indent="-298450" lvl="2" marL="13716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Need to add gameplay aspect to flow.</a:t>
            </a:r>
            <a:endParaRPr>
              <a:highlight>
                <a:srgbClr val="00FF00"/>
              </a:highlight>
              <a:latin typeface="Calibri"/>
              <a:ea typeface="Calibri"/>
              <a:cs typeface="Calibri"/>
              <a:sym typeface="Calibri"/>
            </a:endParaRPr>
          </a:p>
          <a:p>
            <a:pPr indent="-298450" lvl="2" marL="13716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May add a second solution flow for that aspect</a:t>
            </a:r>
            <a:endParaRPr>
              <a:highlight>
                <a:srgbClr val="00FF00"/>
              </a:highlight>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Add colored arrows to solution process flow</a:t>
            </a:r>
            <a:endParaRPr>
              <a:highlight>
                <a:srgbClr val="00FF00"/>
              </a:highlight>
              <a:latin typeface="Calibri"/>
              <a:ea typeface="Calibri"/>
              <a:cs typeface="Calibri"/>
              <a:sym typeface="Calibri"/>
            </a:endParaRPr>
          </a:p>
          <a:p>
            <a:pPr indent="-298450" lvl="1" marL="9144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Maybe things like “set up”, “in-game”</a:t>
            </a:r>
            <a:endParaRPr>
              <a:highlight>
                <a:srgbClr val="00FF00"/>
              </a:highlight>
              <a:latin typeface="Calibri"/>
              <a:ea typeface="Calibri"/>
              <a:cs typeface="Calibri"/>
              <a:sym typeface="Calibri"/>
            </a:endParaRPr>
          </a:p>
          <a:p>
            <a:pPr indent="-298450" lvl="1" marL="9144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Similar to problem process flow</a:t>
            </a:r>
            <a:endParaRPr>
              <a:highlight>
                <a:srgbClr val="00FF00"/>
              </a:highlight>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Add yes or no arrows to outcomes</a:t>
            </a:r>
            <a:endParaRPr>
              <a:highlight>
                <a:srgbClr val="00FF00"/>
              </a:highlight>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Mention account profile</a:t>
            </a:r>
            <a:endParaRPr>
              <a:highlight>
                <a:srgbClr val="00FF00"/>
              </a:highlight>
              <a:latin typeface="Calibri"/>
              <a:ea typeface="Calibri"/>
              <a:cs typeface="Calibri"/>
              <a:sym typeface="Calibri"/>
            </a:endParaRPr>
          </a:p>
          <a:p>
            <a:pPr indent="-298450" lvl="0" marL="4572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Add another box that under account setup that says the user will be able to filter the type of workout challenges they are suggested.</a:t>
            </a:r>
            <a:endParaRPr>
              <a:highlight>
                <a:srgbClr val="00FF00"/>
              </a:highlight>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Implement the legend from problem process flow onto the solution</a:t>
            </a:r>
            <a:endParaRPr>
              <a:highlight>
                <a:srgbClr val="00FF00"/>
              </a:highlight>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a:highlight>
                  <a:srgbClr val="FFFF00"/>
                </a:highlight>
              </a:rPr>
              <a:t>MFCD interaction with players may need adjustments.</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FF00"/>
                </a:highlight>
              </a:rPr>
              <a:t>Think about things that could be tools such as packages, etc.</a:t>
            </a:r>
            <a:endParaRPr>
              <a:highlight>
                <a:srgbClr val="FFFF00"/>
              </a:highlight>
            </a:endParaRPr>
          </a:p>
          <a:p>
            <a:pPr indent="-298450" lvl="1" marL="914400" rtl="0" algn="l">
              <a:lnSpc>
                <a:spcPct val="115000"/>
              </a:lnSpc>
              <a:spcBef>
                <a:spcPts val="0"/>
              </a:spcBef>
              <a:spcAft>
                <a:spcPts val="0"/>
              </a:spcAft>
              <a:buSzPts val="1100"/>
              <a:buChar char="○"/>
            </a:pPr>
            <a:r>
              <a:rPr lang="en">
                <a:highlight>
                  <a:srgbClr val="FF0000"/>
                </a:highlight>
              </a:rPr>
              <a:t>Today</a:t>
            </a:r>
            <a:endParaRPr>
              <a:highlight>
                <a:srgbClr val="FF0000"/>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b264bc77c_1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b264bc77c_1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developer role to dev tools possibly, leaving it here opens it to confusion and debate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b264bc7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b264bc7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Chris - high cost to start</a:t>
            </a:r>
            <a:endParaRPr>
              <a:highlight>
                <a:srgbClr val="00FF00"/>
              </a:highlight>
              <a:latin typeface="Calibri"/>
              <a:ea typeface="Calibri"/>
              <a:cs typeface="Calibri"/>
              <a:sym typeface="Calibri"/>
            </a:endParaRPr>
          </a:p>
          <a:p>
            <a:pPr indent="-298450" lvl="2" marL="13716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Introduce enhancement of motion camera similar to kinect but with the smartphone camera</a:t>
            </a:r>
            <a:endParaRPr>
              <a:highlight>
                <a:srgbClr val="00FF00"/>
              </a:highlight>
              <a:latin typeface="Calibri"/>
              <a:ea typeface="Calibri"/>
              <a:cs typeface="Calibri"/>
              <a:sym typeface="Calibri"/>
            </a:endParaRPr>
          </a:p>
          <a:p>
            <a:pPr indent="-298450" lvl="1" marL="914400" rtl="0" algn="l">
              <a:lnSpc>
                <a:spcPct val="115000"/>
              </a:lnSpc>
              <a:spcBef>
                <a:spcPts val="0"/>
              </a:spcBef>
              <a:spcAft>
                <a:spcPts val="0"/>
              </a:spcAft>
              <a:buSzPts val="1100"/>
              <a:buFont typeface="Calibri"/>
              <a:buChar char="○"/>
            </a:pPr>
            <a:r>
              <a:rPr lang="en">
                <a:highlight>
                  <a:srgbClr val="00FF00"/>
                </a:highlight>
              </a:rPr>
              <a:t>MFCD interaction with players may need adjustments.</a:t>
            </a:r>
            <a:endParaRPr>
              <a:highlight>
                <a:srgbClr val="00FF00"/>
              </a:highlight>
              <a:latin typeface="Calibri"/>
              <a:ea typeface="Calibri"/>
              <a:cs typeface="Calibri"/>
              <a:sym typeface="Calibri"/>
            </a:endParaRPr>
          </a:p>
          <a:p>
            <a:pPr indent="-298450" lvl="1" marL="914400" rtl="0" algn="l">
              <a:lnSpc>
                <a:spcPct val="115000"/>
              </a:lnSpc>
              <a:spcBef>
                <a:spcPts val="0"/>
              </a:spcBef>
              <a:spcAft>
                <a:spcPts val="0"/>
              </a:spcAft>
              <a:buSzPts val="1100"/>
              <a:buFont typeface="Calibri"/>
              <a:buChar char="○"/>
            </a:pPr>
            <a:r>
              <a:rPr lang="en">
                <a:highlight>
                  <a:srgbClr val="00FF00"/>
                </a:highlight>
              </a:rPr>
              <a:t>Think about things that could be tools such as packages, etc.</a:t>
            </a:r>
            <a:endParaRPr>
              <a:highlight>
                <a:srgbClr val="00FF00"/>
              </a:highlight>
            </a:endParaRPr>
          </a:p>
          <a:p>
            <a:pPr indent="-298450" lvl="1" marL="914400" rtl="0" algn="l">
              <a:lnSpc>
                <a:spcPct val="115000"/>
              </a:lnSpc>
              <a:spcBef>
                <a:spcPts val="0"/>
              </a:spcBef>
              <a:spcAft>
                <a:spcPts val="0"/>
              </a:spcAft>
              <a:buSzPts val="1100"/>
              <a:buChar char="○"/>
            </a:pPr>
            <a:r>
              <a:rPr lang="en">
                <a:highlight>
                  <a:srgbClr val="00FF00"/>
                </a:highlight>
              </a:rPr>
              <a:t>Today</a:t>
            </a:r>
            <a:endParaRPr>
              <a:highlight>
                <a:srgbClr val="00FF00"/>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b264bc77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b264bc77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 developer stories here ? - professor comment</a:t>
            </a:r>
            <a:endParaRPr/>
          </a:p>
          <a:p>
            <a:pPr indent="0" lvl="0" marL="0" rtl="0" algn="l">
              <a:spcBef>
                <a:spcPts val="0"/>
              </a:spcBef>
              <a:spcAft>
                <a:spcPts val="0"/>
              </a:spcAft>
              <a:buNone/>
            </a:pPr>
            <a:r>
              <a:rPr lang="en"/>
              <a:t>Note: reading too much off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b264bc7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b264bc7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b264bc77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b264bc77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55de1b7e9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55de1b7e9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b264bc77c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b264bc77c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don’t need to go in so much detail for options (don’t read down the tree of the diagrams)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5b2eba3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5b2eba3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b264bc77c_1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b264bc77c_1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b264bc77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b264bc77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b264bc77c_1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b264bc77c_1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6b264bc77c_1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b264bc77c_1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b264bc77c_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b264bc77c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b264bc77c_1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b264bc77c_1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5caec594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5caec594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5caec5946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5caec5946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09822d75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09822d754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b264bc77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b264bc77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b264bc77c_1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b264bc77c_1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5c6112cb0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5c6112cb0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5c6112cb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5c6112cb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bdd9c40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bdd9c40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b264bc77c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b264bc77c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 2 databases - one external for nutritional information related to diet journal functionality (on left), one managed by WoB (firebase) for storing player information so they can carry their progress across devices if they choose to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6b264bc77c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6b264bc77c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 almost all information stored here is directly tied to a player (exceptions are the item table, supported equipment table, and exercises table). Plan on storing information about player stats (gameplay), avatar, inventory, and weight updates so their progress on their weight loss journey can be represented to them to show whether they are making good progress or not.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b264bc77c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b264bc77c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 External interfaces include smart watch (Heart rate monitor for exercise tracking), app store (google play for example), and their smart phone which should include gps, camera, and internal tracking mechanisms for future updates to make tracking more convenient to the user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b264bc77c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b264bc77c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 testing involves the 4 basic testing categories for software development. Unit testing for individual components, integration testing for testing of components working together, system testing for making sure the entire system works with all the components intact, and regression testing for when we change components in future updates.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b1b8e409d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b1b8e409d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Key Points: 3 types of risks we foresee (technical, security, customer) [speak to what the risks are] </a:t>
            </a:r>
            <a:endParaRPr>
              <a:highlight>
                <a:srgbClr val="FFFFFF"/>
              </a:highlight>
            </a:endParaRPr>
          </a:p>
          <a:p>
            <a:pPr indent="0" lvl="0" marL="0" rtl="0" algn="l">
              <a:spcBef>
                <a:spcPts val="0"/>
              </a:spcBef>
              <a:spcAft>
                <a:spcPts val="0"/>
              </a:spcAft>
              <a:buNone/>
            </a:pPr>
            <a:r>
              <a:t/>
            </a:r>
            <a:endParaRPr>
              <a:highlight>
                <a:srgbClr val="00FF00"/>
              </a:highlight>
            </a:endParaRPr>
          </a:p>
          <a:p>
            <a:pPr indent="0" lvl="0" marL="0" rtl="0" algn="l">
              <a:spcBef>
                <a:spcPts val="0"/>
              </a:spcBef>
              <a:spcAft>
                <a:spcPts val="0"/>
              </a:spcAft>
              <a:buNone/>
            </a:pPr>
            <a:r>
              <a:t/>
            </a:r>
            <a:endParaRPr>
              <a:highlight>
                <a:srgbClr val="00FF00"/>
              </a:highlight>
            </a:endParaRPr>
          </a:p>
          <a:p>
            <a:pPr indent="0" lvl="0" marL="0" rtl="0" algn="l">
              <a:spcBef>
                <a:spcPts val="0"/>
              </a:spcBef>
              <a:spcAft>
                <a:spcPts val="0"/>
              </a:spcAft>
              <a:buNone/>
            </a:pPr>
            <a:r>
              <a:rPr lang="en">
                <a:highlight>
                  <a:srgbClr val="00FF00"/>
                </a:highlight>
              </a:rPr>
              <a:t>Got rid of “</a:t>
            </a:r>
            <a:r>
              <a:rPr lang="en" sz="1000">
                <a:highlight>
                  <a:srgbClr val="00FF00"/>
                </a:highlight>
                <a:latin typeface="Lato"/>
                <a:ea typeface="Lato"/>
                <a:cs typeface="Lato"/>
                <a:sym typeface="Lato"/>
              </a:rPr>
              <a:t>T-2: App suggests incorrect caloric intake to meet goal weight”.</a:t>
            </a:r>
            <a:endParaRPr sz="1000">
              <a:highlight>
                <a:srgbClr val="00FF00"/>
              </a:highlight>
              <a:latin typeface="Lato"/>
              <a:ea typeface="Lato"/>
              <a:cs typeface="Lato"/>
              <a:sym typeface="Lato"/>
            </a:endParaRPr>
          </a:p>
          <a:p>
            <a:pPr indent="0" lvl="0" marL="0" rtl="0" algn="l">
              <a:spcBef>
                <a:spcPts val="0"/>
              </a:spcBef>
              <a:spcAft>
                <a:spcPts val="0"/>
              </a:spcAft>
              <a:buNone/>
            </a:pPr>
            <a:r>
              <a:rPr lang="en" sz="1000">
                <a:highlight>
                  <a:srgbClr val="00FF00"/>
                </a:highlight>
                <a:latin typeface="Lato"/>
                <a:ea typeface="Lato"/>
                <a:cs typeface="Lato"/>
                <a:sym typeface="Lato"/>
              </a:rPr>
              <a:t>Got rid of “ T-2: Verify caloric intake suggestions and perform tests on the software to ensure it has the right value. Also provide a disclaimer stating that advice given in the app does not constitute proper medical advice.”</a:t>
            </a:r>
            <a:endParaRPr sz="1000">
              <a:highlight>
                <a:srgbClr val="00FF00"/>
              </a:highlight>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highlight>
                  <a:srgbClr val="00FF00"/>
                </a:highlight>
                <a:latin typeface="Lato"/>
                <a:ea typeface="Lato"/>
                <a:cs typeface="Lato"/>
                <a:sym typeface="Lato"/>
              </a:rPr>
              <a:t>Note: also need to change the risk matrix picture for loss of T-2.</a:t>
            </a:r>
            <a:endParaRPr sz="1000">
              <a:highlight>
                <a:srgbClr val="00FF00"/>
              </a:highlight>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highlight>
                  <a:srgbClr val="00FF00"/>
                </a:highlight>
                <a:latin typeface="Lato"/>
                <a:ea typeface="Lato"/>
                <a:cs typeface="Lato"/>
                <a:sym typeface="Lato"/>
              </a:rPr>
              <a:t>Added “and apply concept of gaming addiction to keep users interested.” to C-2 Mitigation. To use the concept of gaming addiction to keep users entertained.</a:t>
            </a:r>
            <a:endParaRPr sz="1000">
              <a:highlight>
                <a:srgbClr val="00FF00"/>
              </a:highlight>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b1b8e40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1b8e40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Was trying to add in-text citation, but could not find quote for </a:t>
            </a:r>
            <a:endParaRPr>
              <a:highlight>
                <a:srgbClr val="00FF00"/>
              </a:highlight>
            </a:endParaRPr>
          </a:p>
          <a:p>
            <a:pPr indent="0" lvl="0" marL="0" rtl="0" algn="l">
              <a:spcBef>
                <a:spcPts val="0"/>
              </a:spcBef>
              <a:spcAft>
                <a:spcPts val="0"/>
              </a:spcAft>
              <a:buNone/>
            </a:pPr>
            <a:r>
              <a:rPr lang="en">
                <a:highlight>
                  <a:srgbClr val="00FF00"/>
                </a:highlight>
              </a:rPr>
              <a:t>77% of Americans are not meeting the recommended amount of exercise by the U.S. Department of Health and Human Services</a:t>
            </a:r>
            <a:endParaRPr>
              <a:highlight>
                <a:srgbClr val="00FF00"/>
              </a:highlight>
            </a:endParaRPr>
          </a:p>
          <a:p>
            <a:pPr indent="-298450" lvl="0" marL="457200" rtl="0" algn="l">
              <a:spcBef>
                <a:spcPts val="0"/>
              </a:spcBef>
              <a:spcAft>
                <a:spcPts val="0"/>
              </a:spcAft>
              <a:buSzPts val="1100"/>
              <a:buChar char="-"/>
            </a:pPr>
            <a:r>
              <a:rPr lang="en">
                <a:highlight>
                  <a:srgbClr val="00FF00"/>
                </a:highlight>
              </a:rPr>
              <a:t>Either get rid or find a quote similar that we can reference</a:t>
            </a:r>
            <a:endParaRPr>
              <a:highlight>
                <a:srgbClr val="00FF00"/>
              </a:highlight>
            </a:endParaRPr>
          </a:p>
          <a:p>
            <a:pPr indent="-298450" lvl="0" marL="457200" rtl="0" algn="l">
              <a:spcBef>
                <a:spcPts val="0"/>
              </a:spcBef>
              <a:spcAft>
                <a:spcPts val="0"/>
              </a:spcAft>
              <a:buSzPts val="1100"/>
              <a:buChar char="-"/>
            </a:pPr>
            <a:r>
              <a:rPr lang="en" u="sng">
                <a:solidFill>
                  <a:schemeClr val="hlink"/>
                </a:solidFill>
                <a:highlight>
                  <a:srgbClr val="00FF00"/>
                </a:highlight>
                <a:hlinkClick r:id="rId2"/>
              </a:rPr>
              <a:t>https://health.gov/dietaryguidelines/2015/guidelines/appendix-1/</a:t>
            </a:r>
            <a:endParaRPr>
              <a:highlight>
                <a:srgbClr val="00FF00"/>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75509344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75509344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FF00"/>
              </a:highlight>
            </a:endParaRPr>
          </a:p>
          <a:p>
            <a:pPr indent="0" lvl="0" marL="0" rtl="0" algn="l">
              <a:spcBef>
                <a:spcPts val="0"/>
              </a:spcBef>
              <a:spcAft>
                <a:spcPts val="0"/>
              </a:spcAft>
              <a:buNone/>
            </a:pPr>
            <a:r>
              <a:t/>
            </a:r>
            <a:endParaRPr>
              <a:highlight>
                <a:srgbClr val="00FF00"/>
              </a:highlight>
            </a:endParaRPr>
          </a:p>
          <a:p>
            <a:pPr indent="0" lvl="0" marL="0" rtl="0" algn="l">
              <a:spcBef>
                <a:spcPts val="0"/>
              </a:spcBef>
              <a:spcAft>
                <a:spcPts val="0"/>
              </a:spcAft>
              <a:buNone/>
            </a:pPr>
            <a:r>
              <a:rPr lang="en">
                <a:highlight>
                  <a:srgbClr val="00FF00"/>
                </a:highlight>
              </a:rPr>
              <a:t>Got rid of “</a:t>
            </a:r>
            <a:r>
              <a:rPr lang="en" sz="1000">
                <a:highlight>
                  <a:srgbClr val="00FF00"/>
                </a:highlight>
                <a:latin typeface="Lato"/>
                <a:ea typeface="Lato"/>
                <a:cs typeface="Lato"/>
                <a:sym typeface="Lato"/>
              </a:rPr>
              <a:t>T-2: App suggests incorrect caloric intake to meet goal weight”.</a:t>
            </a:r>
            <a:endParaRPr sz="1000">
              <a:highlight>
                <a:srgbClr val="00FF00"/>
              </a:highlight>
              <a:latin typeface="Lato"/>
              <a:ea typeface="Lato"/>
              <a:cs typeface="Lato"/>
              <a:sym typeface="Lato"/>
            </a:endParaRPr>
          </a:p>
          <a:p>
            <a:pPr indent="0" lvl="0" marL="0" rtl="0" algn="l">
              <a:spcBef>
                <a:spcPts val="0"/>
              </a:spcBef>
              <a:spcAft>
                <a:spcPts val="0"/>
              </a:spcAft>
              <a:buNone/>
            </a:pPr>
            <a:r>
              <a:rPr lang="en" sz="1000">
                <a:highlight>
                  <a:srgbClr val="00FF00"/>
                </a:highlight>
                <a:latin typeface="Lato"/>
                <a:ea typeface="Lato"/>
                <a:cs typeface="Lato"/>
                <a:sym typeface="Lato"/>
              </a:rPr>
              <a:t>Got rid of “ T-2: Verify caloric intake suggestions and perform tests on the software to ensure it has the right value. Also provide a disclaimer stating that advice given in the app does not constitute proper medical advice.”</a:t>
            </a:r>
            <a:endParaRPr sz="1000">
              <a:highlight>
                <a:srgbClr val="00FF00"/>
              </a:highlight>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highlight>
                  <a:srgbClr val="00FF00"/>
                </a:highlight>
                <a:latin typeface="Lato"/>
                <a:ea typeface="Lato"/>
                <a:cs typeface="Lato"/>
                <a:sym typeface="Lato"/>
              </a:rPr>
              <a:t>Note: also need to change the risk matrix picture for loss of T-2.</a:t>
            </a:r>
            <a:endParaRPr sz="1000">
              <a:highlight>
                <a:srgbClr val="00FF00"/>
              </a:highlight>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en" sz="1000">
                <a:highlight>
                  <a:srgbClr val="00FF00"/>
                </a:highlight>
                <a:latin typeface="Lato"/>
                <a:ea typeface="Lato"/>
                <a:cs typeface="Lato"/>
                <a:sym typeface="Lato"/>
              </a:rPr>
              <a:t>Added “and apply concept of gaming addiction to keep users interested.” to C-2 Mitigation. To use the concept of gaming addiction to keep users entertained.</a:t>
            </a:r>
            <a:endParaRPr sz="1000">
              <a:highlight>
                <a:srgbClr val="00FF00"/>
              </a:highlight>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bdd9c400d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bdd9c400d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 7 sprints, go over the sprint focuses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b1b8e409d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b1b8e409d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FFFFFF"/>
                </a:highlight>
              </a:rPr>
              <a:t>Key Points: go over main features, difference between direct and indirect competitors. Address main competitor (exantra) and differentiate us from them</a:t>
            </a:r>
            <a:endParaRPr>
              <a:highlight>
                <a:srgbClr val="FFFFFF"/>
              </a:highlight>
            </a:endParaRPr>
          </a:p>
          <a:p>
            <a:pPr indent="0" lvl="0" marL="0" rtl="0" algn="l">
              <a:lnSpc>
                <a:spcPct val="115000"/>
              </a:lnSpc>
              <a:spcBef>
                <a:spcPts val="0"/>
              </a:spcBef>
              <a:spcAft>
                <a:spcPts val="0"/>
              </a:spcAft>
              <a:buNone/>
            </a:pPr>
            <a:r>
              <a:t/>
            </a:r>
            <a:endParaRPr>
              <a:highlight>
                <a:srgbClr val="00FF00"/>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b1b8e409d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b1b8e409d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FFFFFF"/>
                </a:highlight>
                <a:latin typeface="Calibri"/>
                <a:ea typeface="Calibri"/>
                <a:cs typeface="Calibri"/>
                <a:sym typeface="Calibri"/>
              </a:rPr>
              <a:t>Key Points: helps to make exercise more enjoyable, provides motivation to exercise that otherwise might not have existed, helps the user keep track of their dietary habits, establishes a path towards the user’s goal (whether that is losing weight or just becoming more active), and establishes an alternative lifestyle around the user’s game addiction</a:t>
            </a:r>
            <a:endParaRPr>
              <a:highlight>
                <a:srgbClr val="FFFFFF"/>
              </a:highlight>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b1b8e409d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b1b8e409d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200">
                <a:latin typeface="Times New Roman"/>
                <a:ea typeface="Times New Roman"/>
                <a:cs typeface="Times New Roman"/>
                <a:sym typeface="Times New Roman"/>
              </a:rPr>
              <a:t>In conclusion, gaming addiction is a real issue that has yet to see an innovative solution. Our goal is to use War of Brawns to create a pathway through gaming addiction to a healthy lifestyle. We want </a:t>
            </a:r>
            <a:r>
              <a:rPr b="1" lang="en" sz="1200" u="sng">
                <a:latin typeface="Times New Roman"/>
                <a:ea typeface="Times New Roman"/>
                <a:cs typeface="Times New Roman"/>
                <a:sym typeface="Times New Roman"/>
              </a:rPr>
              <a:t>you</a:t>
            </a:r>
            <a:r>
              <a:rPr lang="en" sz="1200">
                <a:latin typeface="Times New Roman"/>
                <a:ea typeface="Times New Roman"/>
                <a:cs typeface="Times New Roman"/>
                <a:sym typeface="Times New Roman"/>
              </a:rPr>
              <a:t> to get addicted to fitness.</a:t>
            </a:r>
            <a:endParaRPr sz="1200">
              <a:latin typeface="Times New Roman"/>
              <a:ea typeface="Times New Roman"/>
              <a:cs typeface="Times New Roman"/>
              <a:sym typeface="Times New Roman"/>
            </a:endParaRPr>
          </a:p>
          <a:p>
            <a:pPr indent="0" lvl="0" marL="0" rtl="0" algn="l">
              <a:lnSpc>
                <a:spcPct val="107916"/>
              </a:lnSpc>
              <a:spcBef>
                <a:spcPts val="0"/>
              </a:spcBef>
              <a:spcAft>
                <a:spcPts val="0"/>
              </a:spcAft>
              <a:buNone/>
            </a:pPr>
            <a:r>
              <a:t/>
            </a:r>
            <a:endParaRPr sz="1200">
              <a:highlight>
                <a:srgbClr val="FFFF00"/>
              </a:highlight>
              <a:latin typeface="Times New Roman"/>
              <a:ea typeface="Times New Roman"/>
              <a:cs typeface="Times New Roman"/>
              <a:sym typeface="Times New Roman"/>
            </a:endParaRPr>
          </a:p>
          <a:p>
            <a:pPr indent="0" lvl="0" marL="0" rtl="0" algn="l">
              <a:lnSpc>
                <a:spcPct val="107916"/>
              </a:lnSpc>
              <a:spcBef>
                <a:spcPts val="0"/>
              </a:spcBef>
              <a:spcAft>
                <a:spcPts val="0"/>
              </a:spcAft>
              <a:buNone/>
            </a:pPr>
            <a:r>
              <a:rPr lang="en" sz="1200">
                <a:highlight>
                  <a:srgbClr val="00FF00"/>
                </a:highlight>
                <a:latin typeface="Times New Roman"/>
                <a:ea typeface="Times New Roman"/>
                <a:cs typeface="Times New Roman"/>
                <a:sym typeface="Times New Roman"/>
              </a:rPr>
              <a:t>Some of the reference links don’t work.</a:t>
            </a:r>
            <a:endParaRPr sz="1200">
              <a:highlight>
                <a:srgbClr val="00FF00"/>
              </a:highlight>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b1b8e409d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b1b8e409d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6b1b8e409d_0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b1b8e409d_0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6b1b8e409d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6b1b8e409d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58d110a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58d110a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5cd2ff3b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5cd2ff3b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b1b8e409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b1b8e409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Add references</a:t>
            </a:r>
            <a:endParaRPr>
              <a:highlight>
                <a:srgbClr val="00FF00"/>
              </a:highlight>
            </a:endParaRPr>
          </a:p>
          <a:p>
            <a:pPr indent="0" lvl="0" marL="0" rtl="0" algn="l">
              <a:spcBef>
                <a:spcPts val="0"/>
              </a:spcBef>
              <a:spcAft>
                <a:spcPts val="0"/>
              </a:spcAft>
              <a:buNone/>
            </a:pPr>
            <a:r>
              <a:t/>
            </a:r>
            <a:endParaRPr>
              <a:highlight>
                <a:srgbClr val="00FF00"/>
              </a:highlight>
            </a:endParaRPr>
          </a:p>
          <a:p>
            <a:pPr indent="-298450" lvl="0" marL="4572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Add more health issues other than obesity as well as issues that can occur because of obesity such as high blood pressure</a:t>
            </a:r>
            <a:endParaRPr>
              <a:highlight>
                <a:srgbClr val="00FF00"/>
              </a:highlight>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Effect of sedentary lifestyle for video game addicts</a:t>
            </a:r>
            <a:endParaRPr>
              <a:highlight>
                <a:srgbClr val="00FF00"/>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b264bc77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6b264bc77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b264bc77c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b264bc77c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6b264bc77c_1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6b264bc77c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b264bc77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6b264bc77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b264bc77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b264bc77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b264bc77c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b264bc77c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6b264bc77c_1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6b264bc77c_1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b1b8e409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b1b8e409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b1b8e409d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1b8e409d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Changed correlation to “Often, the combination “</a:t>
            </a:r>
            <a:r>
              <a:rPr lang="en"/>
              <a:t>, </a:t>
            </a:r>
            <a:r>
              <a:rPr lang="en">
                <a:highlight>
                  <a:srgbClr val="00FF00"/>
                </a:highlight>
              </a:rPr>
              <a:t>see about adding a citation showing correlation of video gaming, lack of exercise leads to health concerns</a:t>
            </a:r>
            <a:r>
              <a:rPr lang="en"/>
              <a:t> - Kevin.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highlight>
                <a:srgbClr val="FF99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b1b8e409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b1b8e409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Add references - no references that directly addressed the characteristics. If there were indirect relations then it would be added.</a:t>
            </a:r>
            <a:endParaRPr>
              <a:highlight>
                <a:srgbClr val="00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b1b8e409d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b1b8e409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rPr>
              <a:t>Add a start and end.</a:t>
            </a:r>
            <a:endParaRPr>
              <a:highlight>
                <a:srgbClr val="00FF00"/>
              </a:highlight>
            </a:endParaRPr>
          </a:p>
          <a:p>
            <a:pPr indent="0" lvl="0" marL="0" rtl="0" algn="l">
              <a:spcBef>
                <a:spcPts val="0"/>
              </a:spcBef>
              <a:spcAft>
                <a:spcPts val="0"/>
              </a:spcAft>
              <a:buNone/>
            </a:pPr>
            <a:r>
              <a:t/>
            </a:r>
            <a:endParaRPr>
              <a:highlight>
                <a:srgbClr val="00FF00"/>
              </a:highlight>
            </a:endParaRPr>
          </a:p>
          <a:p>
            <a:pPr indent="-298450" lvl="0" marL="457200" rtl="0" algn="l">
              <a:lnSpc>
                <a:spcPct val="107916"/>
              </a:lnSpc>
              <a:spcBef>
                <a:spcPts val="0"/>
              </a:spcBef>
              <a:spcAft>
                <a:spcPts val="0"/>
              </a:spcAft>
              <a:buSzPts val="1100"/>
              <a:buFont typeface="Calibri"/>
              <a:buChar char="●"/>
            </a:pPr>
            <a:r>
              <a:rPr lang="en">
                <a:highlight>
                  <a:srgbClr val="00FF00"/>
                </a:highlight>
                <a:latin typeface="Calibri"/>
                <a:ea typeface="Calibri"/>
                <a:cs typeface="Calibri"/>
                <a:sym typeface="Calibri"/>
              </a:rPr>
              <a:t>Ensure that clear </a:t>
            </a:r>
            <a:r>
              <a:rPr lang="en" u="sng">
                <a:highlight>
                  <a:srgbClr val="00FF00"/>
                </a:highlight>
                <a:latin typeface="Calibri"/>
                <a:ea typeface="Calibri"/>
                <a:cs typeface="Calibri"/>
                <a:sym typeface="Calibri"/>
              </a:rPr>
              <a:t>outcomes</a:t>
            </a:r>
            <a:r>
              <a:rPr lang="en">
                <a:highlight>
                  <a:srgbClr val="00FF00"/>
                </a:highlight>
                <a:latin typeface="Calibri"/>
                <a:ea typeface="Calibri"/>
                <a:cs typeface="Calibri"/>
                <a:sym typeface="Calibri"/>
              </a:rPr>
              <a:t> occur instead of an infinite loop</a:t>
            </a:r>
            <a:endParaRPr>
              <a:highlight>
                <a:srgbClr val="00FF00"/>
              </a:highlight>
              <a:latin typeface="Calibri"/>
              <a:ea typeface="Calibri"/>
              <a:cs typeface="Calibri"/>
              <a:sym typeface="Calibri"/>
            </a:endParaRPr>
          </a:p>
          <a:p>
            <a:pPr indent="-298450" lvl="0" marL="914400" rtl="0" algn="l">
              <a:lnSpc>
                <a:spcPct val="115000"/>
              </a:lnSpc>
              <a:spcBef>
                <a:spcPts val="800"/>
              </a:spcBef>
              <a:spcAft>
                <a:spcPts val="0"/>
              </a:spcAft>
              <a:buSzPts val="1100"/>
              <a:buFont typeface="Calibri"/>
              <a:buChar char="-"/>
            </a:pPr>
            <a:r>
              <a:rPr lang="en">
                <a:highlight>
                  <a:srgbClr val="00FF00"/>
                </a:highlight>
                <a:latin typeface="Calibri"/>
                <a:ea typeface="Calibri"/>
                <a:cs typeface="Calibri"/>
                <a:sym typeface="Calibri"/>
              </a:rPr>
              <a:t>change process flow to show an end outcome and how the user gets to the end without the app</a:t>
            </a:r>
            <a:endParaRPr>
              <a:highlight>
                <a:srgbClr val="00FF00"/>
              </a:highlight>
              <a:latin typeface="Calibri"/>
              <a:ea typeface="Calibri"/>
              <a:cs typeface="Calibri"/>
              <a:sym typeface="Calibri"/>
            </a:endParaRPr>
          </a:p>
          <a:p>
            <a:pPr indent="-298450" lvl="0" marL="9144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Tie in benefits of outcomes - at the end - The User eats healthy and is active.</a:t>
            </a:r>
            <a:endParaRPr>
              <a:highlight>
                <a:srgbClr val="00FF00"/>
              </a:highlight>
              <a:latin typeface="Calibri"/>
              <a:ea typeface="Calibri"/>
              <a:cs typeface="Calibri"/>
              <a:sym typeface="Calibri"/>
            </a:endParaRPr>
          </a:p>
          <a:p>
            <a:pPr indent="-298450" lvl="0" marL="914400" rtl="0" algn="l">
              <a:lnSpc>
                <a:spcPct val="115000"/>
              </a:lnSpc>
              <a:spcBef>
                <a:spcPts val="0"/>
              </a:spcBef>
              <a:spcAft>
                <a:spcPts val="0"/>
              </a:spcAft>
              <a:buSzPts val="1100"/>
              <a:buFont typeface="Calibri"/>
              <a:buChar char="-"/>
            </a:pPr>
            <a:r>
              <a:rPr lang="en">
                <a:highlight>
                  <a:srgbClr val="00FF00"/>
                </a:highlight>
                <a:latin typeface="Calibri"/>
                <a:ea typeface="Calibri"/>
                <a:cs typeface="Calibri"/>
                <a:sym typeface="Calibri"/>
              </a:rPr>
              <a:t>Today</a:t>
            </a:r>
            <a:endParaRPr>
              <a:highlight>
                <a:srgbClr val="00FF00"/>
              </a:highlight>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comments" Target="../comments/commen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1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comments" Target="../comments/commen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0" Type="http://schemas.openxmlformats.org/officeDocument/2006/relationships/slide" Target="/ppt/slides/slide38.xml"/><Relationship Id="rId22" Type="http://schemas.openxmlformats.org/officeDocument/2006/relationships/slide" Target="/ppt/slides/slide41.xml"/><Relationship Id="rId21" Type="http://schemas.openxmlformats.org/officeDocument/2006/relationships/slide" Target="/ppt/slides/slide39.xml"/><Relationship Id="rId24" Type="http://schemas.openxmlformats.org/officeDocument/2006/relationships/slide" Target="/ppt/slides/slide42.xml"/><Relationship Id="rId23" Type="http://schemas.openxmlformats.org/officeDocument/2006/relationships/slide" Target="/ppt/slides/slide12.xml"/><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4.xml"/><Relationship Id="rId26" Type="http://schemas.openxmlformats.org/officeDocument/2006/relationships/slide" Target="/ppt/slides/slide44.xml"/><Relationship Id="rId25" Type="http://schemas.openxmlformats.org/officeDocument/2006/relationships/slide" Target="/ppt/slides/slide43.xml"/><Relationship Id="rId28" Type="http://schemas.openxmlformats.org/officeDocument/2006/relationships/slide" Target="/ppt/slides/slide46.xml"/><Relationship Id="rId27" Type="http://schemas.openxmlformats.org/officeDocument/2006/relationships/slide" Target="/ppt/slides/slide45.xml"/><Relationship Id="rId5" Type="http://schemas.openxmlformats.org/officeDocument/2006/relationships/slide" Target="/ppt/slides/slide7.xml"/><Relationship Id="rId6" Type="http://schemas.openxmlformats.org/officeDocument/2006/relationships/slide" Target="/ppt/slides/slide9.xml"/><Relationship Id="rId29" Type="http://schemas.openxmlformats.org/officeDocument/2006/relationships/slide" Target="/ppt/slides/slide48.xml"/><Relationship Id="rId7" Type="http://schemas.openxmlformats.org/officeDocument/2006/relationships/slide" Target="/ppt/slides/slide10.xml"/><Relationship Id="rId8" Type="http://schemas.openxmlformats.org/officeDocument/2006/relationships/slide" Target="/ppt/slides/slide13.xml"/><Relationship Id="rId31" Type="http://schemas.openxmlformats.org/officeDocument/2006/relationships/slide" Target="/ppt/slides/slide54.xml"/><Relationship Id="rId30" Type="http://schemas.openxmlformats.org/officeDocument/2006/relationships/slide" Target="/ppt/slides/slide50.xml"/><Relationship Id="rId11" Type="http://schemas.openxmlformats.org/officeDocument/2006/relationships/slide" Target="/ppt/slides/slide16.xml"/><Relationship Id="rId10" Type="http://schemas.openxmlformats.org/officeDocument/2006/relationships/slide" Target="/ppt/slides/slide15.xml"/><Relationship Id="rId13" Type="http://schemas.openxmlformats.org/officeDocument/2006/relationships/slide" Target="/ppt/slides/slide18.xml"/><Relationship Id="rId12" Type="http://schemas.openxmlformats.org/officeDocument/2006/relationships/slide" Target="/ppt/slides/slide17.xml"/><Relationship Id="rId15" Type="http://schemas.openxmlformats.org/officeDocument/2006/relationships/slide" Target="/ppt/slides/slide20.xml"/><Relationship Id="rId14" Type="http://schemas.openxmlformats.org/officeDocument/2006/relationships/slide" Target="/ppt/slides/slide19.xml"/><Relationship Id="rId17" Type="http://schemas.openxmlformats.org/officeDocument/2006/relationships/slide" Target="/ppt/slides/slide30.xml"/><Relationship Id="rId16" Type="http://schemas.openxmlformats.org/officeDocument/2006/relationships/slide" Target="/ppt/slides/slide23.xml"/><Relationship Id="rId19" Type="http://schemas.openxmlformats.org/officeDocument/2006/relationships/slide" Target="/ppt/slides/slide37.xml"/><Relationship Id="rId18" Type="http://schemas.openxmlformats.org/officeDocument/2006/relationships/slide" Target="/ppt/slides/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comments" Target="../comments/commen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comments" Target="../comments/comment1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1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1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18.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19.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jpg"/><Relationship Id="rId9"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1.jpg"/><Relationship Id="rId7" Type="http://schemas.openxmlformats.org/officeDocument/2006/relationships/image" Target="../media/image12.jpg"/><Relationship Id="rId8" Type="http://schemas.openxmlformats.org/officeDocument/2006/relationships/image" Target="../media/image5.jpg"/><Relationship Id="rId10"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20.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2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comments" Target="../comments/comment2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comments" Target="../comments/comment2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comments" Target="../comments/comment24.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comments" Target="../comments/comment2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comments" Target="../comments/comment26.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comments" Target="../comments/comment2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techaddiction.ca/why_are_video_games_addictive.html" TargetMode="External"/><Relationship Id="rId4" Type="http://schemas.openxmlformats.org/officeDocument/2006/relationships/hyperlink" Target="https://nccd.cdc.gov/dnpao_dtm/rdPage.aspx?rdReport=DNPAO_DTM.ExploreByTopic&amp;islClass=PA&amp;islTopic=PA1&amp;go=GO" TargetMode="External"/><Relationship Id="rId9" Type="http://schemas.openxmlformats.org/officeDocument/2006/relationships/hyperlink" Target="https://www.therecoveryvillage.com/process-addiction/video-game-addiction/#gref" TargetMode="External"/><Relationship Id="rId5" Type="http://schemas.openxmlformats.org/officeDocument/2006/relationships/hyperlink" Target="https://stylefox.co/gamified-fitness-apps-that-make-working-out-fun/" TargetMode="External"/><Relationship Id="rId6" Type="http://schemas.openxmlformats.org/officeDocument/2006/relationships/hyperlink" Target="https://www.digitaltrends.com/mobile/best-fitness-apps-for-android/" TargetMode="External"/><Relationship Id="rId7" Type="http://schemas.openxmlformats.org/officeDocument/2006/relationships/hyperlink" Target="https://www.therecoveryvillage.com/process-addiction/video-game-addiction/gaming-addiction-statistics/#gref" TargetMode="External"/><Relationship Id="rId8" Type="http://schemas.openxmlformats.org/officeDocument/2006/relationships/hyperlink" Target="https://link.springer.com/article/10.1007/s11745-003-1038-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cbsnews.com/news/world-health-organization-makes-gaming-disorder-a-medical-diagnosis-of-addicition/." TargetMode="External"/><Relationship Id="rId4" Type="http://schemas.openxmlformats.org/officeDocument/2006/relationships/hyperlink" Target="https://www.unm.edu/~lkravitz/Article%20folder/ExerciseMot.pdf" TargetMode="External"/><Relationship Id="rId9" Type="http://schemas.openxmlformats.org/officeDocument/2006/relationships/hyperlink" Target="https://americanaddictioncenters.org/video-gaming-addiction" TargetMode="External"/><Relationship Id="rId5" Type="http://schemas.openxmlformats.org/officeDocument/2006/relationships/hyperlink" Target="https://www.lifehack.org/articles/lifestyle/6-fitness-apps-that-make-working-out-too-fun-skip.html" TargetMode="External"/><Relationship Id="rId6" Type="http://schemas.openxmlformats.org/officeDocument/2006/relationships/hyperlink" Target="https://www.healthline.com/health-news/turning-exercise-into-a-game-can-make-fitness-more-fun-and-effective" TargetMode="External"/><Relationship Id="rId7" Type="http://schemas.openxmlformats.org/officeDocument/2006/relationships/hyperlink" Target="https://goteemo.com/." TargetMode="External"/><Relationship Id="rId8" Type="http://schemas.openxmlformats.org/officeDocument/2006/relationships/hyperlink" Target="https://elkrivertreatment.com/treatment/treating-teen-video-game-addic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D4D4D"/>
            </a:gs>
            <a:gs pos="100000">
              <a:srgbClr val="000000"/>
            </a:gs>
          </a:gsLst>
          <a:lin ang="5400012" scaled="0"/>
        </a:gradFill>
      </p:bgPr>
    </p:bg>
    <p:spTree>
      <p:nvGrpSpPr>
        <p:cNvPr id="133" name="Shape 133"/>
        <p:cNvGrpSpPr/>
        <p:nvPr/>
      </p:nvGrpSpPr>
      <p:grpSpPr>
        <a:xfrm>
          <a:off x="0" y="0"/>
          <a:ext cx="0" cy="0"/>
          <a:chOff x="0" y="0"/>
          <a:chExt cx="0" cy="0"/>
        </a:xfrm>
      </p:grpSpPr>
      <p:sp>
        <p:nvSpPr>
          <p:cNvPr id="134" name="Google Shape;134;p13"/>
          <p:cNvSpPr txBox="1"/>
          <p:nvPr>
            <p:ph idx="1" type="body"/>
          </p:nvPr>
        </p:nvSpPr>
        <p:spPr>
          <a:xfrm>
            <a:off x="1196425" y="4305375"/>
            <a:ext cx="69360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Old Dominion University</a:t>
            </a:r>
            <a:endParaRPr/>
          </a:p>
          <a:p>
            <a:pPr indent="0" lvl="0" marL="0" rtl="0" algn="ctr">
              <a:spcBef>
                <a:spcPts val="0"/>
              </a:spcBef>
              <a:spcAft>
                <a:spcPts val="0"/>
              </a:spcAft>
              <a:buNone/>
            </a:pPr>
            <a:r>
              <a:rPr lang="en"/>
              <a:t>CS 410 - Team Bronze</a:t>
            </a:r>
            <a:endParaRPr/>
          </a:p>
          <a:p>
            <a:pPr indent="0" lvl="0" marL="0" rtl="0" algn="ctr">
              <a:spcBef>
                <a:spcPts val="0"/>
              </a:spcBef>
              <a:spcAft>
                <a:spcPts val="0"/>
              </a:spcAft>
              <a:buNone/>
            </a:pPr>
            <a:r>
              <a:rPr lang="en"/>
              <a:t>Formal Design Presentation</a:t>
            </a:r>
            <a:endParaRPr/>
          </a:p>
          <a:p>
            <a:pPr indent="0" lvl="0" marL="0" rtl="0" algn="ctr">
              <a:spcBef>
                <a:spcPts val="0"/>
              </a:spcBef>
              <a:spcAft>
                <a:spcPts val="0"/>
              </a:spcAft>
              <a:buNone/>
            </a:pPr>
            <a:r>
              <a:rPr lang="en"/>
              <a:t>December 5, 2019</a:t>
            </a:r>
            <a:endParaRPr/>
          </a:p>
        </p:txBody>
      </p:sp>
      <p:pic>
        <p:nvPicPr>
          <p:cNvPr id="135" name="Google Shape;135;p13"/>
          <p:cNvPicPr preferRelativeResize="0"/>
          <p:nvPr/>
        </p:nvPicPr>
        <p:blipFill>
          <a:blip r:embed="rId3">
            <a:alphaModFix/>
          </a:blip>
          <a:stretch>
            <a:fillRect/>
          </a:stretch>
        </p:blipFill>
        <p:spPr>
          <a:xfrm>
            <a:off x="2997200" y="1529150"/>
            <a:ext cx="3334451" cy="2796052"/>
          </a:xfrm>
          <a:prstGeom prst="rect">
            <a:avLst/>
          </a:prstGeom>
          <a:noFill/>
          <a:ln>
            <a:noFill/>
          </a:ln>
        </p:spPr>
      </p:pic>
      <p:sp>
        <p:nvSpPr>
          <p:cNvPr id="136" name="Google Shape;13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13"/>
          <p:cNvPicPr preferRelativeResize="0"/>
          <p:nvPr/>
        </p:nvPicPr>
        <p:blipFill>
          <a:blip r:embed="rId4">
            <a:alphaModFix/>
          </a:blip>
          <a:stretch>
            <a:fillRect/>
          </a:stretch>
        </p:blipFill>
        <p:spPr>
          <a:xfrm>
            <a:off x="505788" y="-20126"/>
            <a:ext cx="8132427" cy="17187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Statement</a:t>
            </a:r>
            <a:endParaRPr/>
          </a:p>
        </p:txBody>
      </p:sp>
      <p:sp>
        <p:nvSpPr>
          <p:cNvPr id="223" name="Google Shape;223;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War of Brawns is a mobile application that focuses on </a:t>
            </a:r>
            <a:r>
              <a:rPr lang="en">
                <a:solidFill>
                  <a:srgbClr val="00FF00"/>
                </a:solidFill>
              </a:rPr>
              <a:t>engaging video gamers</a:t>
            </a:r>
            <a:r>
              <a:rPr lang="en"/>
              <a:t> in a fantasy Role-Playing Game (RPG)</a:t>
            </a:r>
            <a:r>
              <a:rPr baseline="30000" lang="en" sz="1400">
                <a:latin typeface="Arial"/>
                <a:ea typeface="Arial"/>
                <a:cs typeface="Arial"/>
                <a:sym typeface="Arial"/>
              </a:rPr>
              <a:t>5</a:t>
            </a:r>
            <a:r>
              <a:rPr lang="en"/>
              <a:t> where the storyline and character progression relies </a:t>
            </a:r>
            <a:r>
              <a:rPr lang="en">
                <a:solidFill>
                  <a:srgbClr val="00FF00"/>
                </a:solidFill>
              </a:rPr>
              <a:t>solely </a:t>
            </a:r>
            <a:r>
              <a:rPr lang="en"/>
              <a:t>on the user’s </a:t>
            </a:r>
            <a:r>
              <a:rPr lang="en">
                <a:solidFill>
                  <a:srgbClr val="00FF00"/>
                </a:solidFill>
              </a:rPr>
              <a:t>physical activity</a:t>
            </a:r>
            <a:r>
              <a:rPr lang="en"/>
              <a:t>. This will help users to incorporate </a:t>
            </a:r>
            <a:r>
              <a:rPr lang="en">
                <a:solidFill>
                  <a:srgbClr val="00FF00"/>
                </a:solidFill>
              </a:rPr>
              <a:t>healthy diet</a:t>
            </a:r>
            <a:r>
              <a:rPr lang="en"/>
              <a:t> and </a:t>
            </a:r>
            <a:r>
              <a:rPr lang="en">
                <a:solidFill>
                  <a:srgbClr val="00FF00"/>
                </a:solidFill>
              </a:rPr>
              <a:t>exercise habits</a:t>
            </a:r>
            <a:r>
              <a:rPr lang="en"/>
              <a:t> into their lifestyle that is being neglected due to video game addiction.</a:t>
            </a:r>
            <a:endParaRPr/>
          </a:p>
        </p:txBody>
      </p:sp>
      <p:sp>
        <p:nvSpPr>
          <p:cNvPr id="224" name="Google Shape;22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22"/>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3"/>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Characteristics</a:t>
            </a:r>
            <a:endParaRPr/>
          </a:p>
        </p:txBody>
      </p:sp>
      <p:sp>
        <p:nvSpPr>
          <p:cNvPr id="231" name="Google Shape;231;p23"/>
          <p:cNvSpPr txBox="1"/>
          <p:nvPr>
            <p:ph idx="1" type="body"/>
          </p:nvPr>
        </p:nvSpPr>
        <p:spPr>
          <a:xfrm>
            <a:off x="1297500" y="1241450"/>
            <a:ext cx="7038900" cy="33513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Sidetracks the long term gratification by offering instant gratification through </a:t>
            </a:r>
            <a:r>
              <a:rPr lang="en">
                <a:solidFill>
                  <a:srgbClr val="00FF00"/>
                </a:solidFill>
              </a:rPr>
              <a:t>in-game rewards</a:t>
            </a:r>
            <a:r>
              <a:rPr lang="en"/>
              <a:t> and </a:t>
            </a:r>
            <a:r>
              <a:rPr lang="en">
                <a:solidFill>
                  <a:srgbClr val="00FF00"/>
                </a:solidFill>
              </a:rPr>
              <a:t>character progression</a:t>
            </a:r>
            <a:r>
              <a:rPr lang="en"/>
              <a:t>.</a:t>
            </a:r>
            <a:endParaRPr/>
          </a:p>
          <a:p>
            <a:pPr indent="-311150" lvl="0" marL="457200" rtl="0" algn="l">
              <a:spcBef>
                <a:spcPts val="1000"/>
              </a:spcBef>
              <a:spcAft>
                <a:spcPts val="0"/>
              </a:spcAft>
              <a:buSzPts val="1300"/>
              <a:buChar char="●"/>
            </a:pPr>
            <a:r>
              <a:rPr lang="en"/>
              <a:t>Enforces </a:t>
            </a:r>
            <a:r>
              <a:rPr lang="en">
                <a:solidFill>
                  <a:srgbClr val="00FF00"/>
                </a:solidFill>
              </a:rPr>
              <a:t>commitment </a:t>
            </a:r>
            <a:r>
              <a:rPr lang="en"/>
              <a:t>through the </a:t>
            </a:r>
            <a:r>
              <a:rPr lang="en">
                <a:solidFill>
                  <a:srgbClr val="00FF00"/>
                </a:solidFill>
              </a:rPr>
              <a:t>video game addiction</a:t>
            </a:r>
            <a:r>
              <a:rPr lang="en"/>
              <a:t>. </a:t>
            </a:r>
            <a:r>
              <a:rPr baseline="30000" lang="en"/>
              <a:t>1</a:t>
            </a:r>
            <a:endParaRPr baseline="30000"/>
          </a:p>
          <a:p>
            <a:pPr indent="-311150" lvl="0" marL="457200" rtl="0" algn="l">
              <a:spcBef>
                <a:spcPts val="1000"/>
              </a:spcBef>
              <a:spcAft>
                <a:spcPts val="0"/>
              </a:spcAft>
              <a:buSzPts val="1300"/>
              <a:buChar char="●"/>
            </a:pPr>
            <a:r>
              <a:rPr lang="en"/>
              <a:t>Trackers use </a:t>
            </a:r>
            <a:r>
              <a:rPr lang="en">
                <a:solidFill>
                  <a:srgbClr val="00FF00"/>
                </a:solidFill>
              </a:rPr>
              <a:t>biometrics </a:t>
            </a:r>
            <a:r>
              <a:rPr lang="en"/>
              <a:t>to ensure physical activity.</a:t>
            </a:r>
            <a:endParaRPr/>
          </a:p>
          <a:p>
            <a:pPr indent="-311150" lvl="0" marL="457200" rtl="0" algn="l">
              <a:spcBef>
                <a:spcPts val="1000"/>
              </a:spcBef>
              <a:spcAft>
                <a:spcPts val="0"/>
              </a:spcAft>
              <a:buSzPts val="1300"/>
              <a:buChar char="●"/>
            </a:pPr>
            <a:r>
              <a:rPr lang="en"/>
              <a:t>Offers a </a:t>
            </a:r>
            <a:r>
              <a:rPr lang="en">
                <a:solidFill>
                  <a:srgbClr val="00FF00"/>
                </a:solidFill>
              </a:rPr>
              <a:t>variety of challenges</a:t>
            </a:r>
            <a:r>
              <a:rPr lang="en"/>
              <a:t> such as gym or home workouts that can be shown based on </a:t>
            </a:r>
            <a:r>
              <a:rPr lang="en">
                <a:solidFill>
                  <a:srgbClr val="00FF00"/>
                </a:solidFill>
              </a:rPr>
              <a:t>users preference</a:t>
            </a:r>
            <a:r>
              <a:rPr lang="en">
                <a:solidFill>
                  <a:srgbClr val="FFFFFF"/>
                </a:solidFill>
              </a:rPr>
              <a:t>.</a:t>
            </a:r>
            <a:endParaRPr>
              <a:solidFill>
                <a:srgbClr val="FFFFFF"/>
              </a:solidFill>
            </a:endParaRPr>
          </a:p>
          <a:p>
            <a:pPr indent="-311150" lvl="0" marL="457200" rtl="0" algn="l">
              <a:spcBef>
                <a:spcPts val="1000"/>
              </a:spcBef>
              <a:spcAft>
                <a:spcPts val="0"/>
              </a:spcAft>
              <a:buSzPts val="1300"/>
              <a:buChar char="●"/>
            </a:pPr>
            <a:r>
              <a:rPr lang="en"/>
              <a:t>Application will include a </a:t>
            </a:r>
            <a:r>
              <a:rPr lang="en">
                <a:solidFill>
                  <a:srgbClr val="00FF00"/>
                </a:solidFill>
              </a:rPr>
              <a:t>workout guide</a:t>
            </a:r>
            <a:r>
              <a:rPr lang="en"/>
              <a:t> for the user to understand </a:t>
            </a:r>
            <a:r>
              <a:rPr lang="en">
                <a:solidFill>
                  <a:srgbClr val="00FF00"/>
                </a:solidFill>
              </a:rPr>
              <a:t>proper form</a:t>
            </a:r>
            <a:r>
              <a:rPr lang="en"/>
              <a:t>.</a:t>
            </a:r>
            <a:endParaRPr/>
          </a:p>
          <a:p>
            <a:pPr indent="-311150" lvl="0" marL="457200" rtl="0" algn="l">
              <a:spcBef>
                <a:spcPts val="1000"/>
              </a:spcBef>
              <a:spcAft>
                <a:spcPts val="0"/>
              </a:spcAft>
              <a:buSzPts val="1300"/>
              <a:buChar char="●"/>
            </a:pPr>
            <a:r>
              <a:rPr lang="en">
                <a:solidFill>
                  <a:srgbClr val="00FF00"/>
                </a:solidFill>
              </a:rPr>
              <a:t>T</a:t>
            </a:r>
            <a:r>
              <a:rPr lang="en">
                <a:solidFill>
                  <a:srgbClr val="00FF00"/>
                </a:solidFill>
              </a:rPr>
              <a:t>rack </a:t>
            </a:r>
            <a:r>
              <a:rPr lang="en"/>
              <a:t>daily calorie intake through a </a:t>
            </a:r>
            <a:r>
              <a:rPr lang="en">
                <a:solidFill>
                  <a:srgbClr val="00FF00"/>
                </a:solidFill>
              </a:rPr>
              <a:t>diet journal</a:t>
            </a:r>
            <a:r>
              <a:rPr lang="en"/>
              <a:t>.</a:t>
            </a:r>
            <a:endParaRPr/>
          </a:p>
          <a:p>
            <a:pPr indent="-311150" lvl="0" marL="457200" rtl="0" algn="l">
              <a:spcBef>
                <a:spcPts val="1000"/>
              </a:spcBef>
              <a:spcAft>
                <a:spcPts val="0"/>
              </a:spcAft>
              <a:buSzPts val="1300"/>
              <a:buChar char="●"/>
            </a:pPr>
            <a:r>
              <a:rPr lang="en"/>
              <a:t>Application will </a:t>
            </a:r>
            <a:r>
              <a:rPr lang="en">
                <a:solidFill>
                  <a:srgbClr val="00FF00"/>
                </a:solidFill>
              </a:rPr>
              <a:t>record progress </a:t>
            </a:r>
            <a:r>
              <a:rPr lang="en"/>
              <a:t>towards </a:t>
            </a:r>
            <a:r>
              <a:rPr lang="en">
                <a:solidFill>
                  <a:srgbClr val="00FF00"/>
                </a:solidFill>
              </a:rPr>
              <a:t>goal weight</a:t>
            </a:r>
            <a:r>
              <a:rPr lang="en"/>
              <a:t> through a </a:t>
            </a:r>
            <a:r>
              <a:rPr lang="en">
                <a:solidFill>
                  <a:srgbClr val="00FF00"/>
                </a:solidFill>
              </a:rPr>
              <a:t>line graph</a:t>
            </a:r>
            <a:r>
              <a:rPr lang="en">
                <a:solidFill>
                  <a:srgbClr val="FFFFFF"/>
                </a:solidFill>
              </a:rPr>
              <a:t>.</a:t>
            </a:r>
            <a:endParaRPr/>
          </a:p>
          <a:p>
            <a:pPr indent="-311150" lvl="0" marL="457200" rtl="0" algn="l">
              <a:spcBef>
                <a:spcPts val="1000"/>
              </a:spcBef>
              <a:spcAft>
                <a:spcPts val="1000"/>
              </a:spcAft>
              <a:buSzPts val="1300"/>
              <a:buChar char="●"/>
            </a:pPr>
            <a:r>
              <a:rPr lang="en"/>
              <a:t>Offers interactive gameplay</a:t>
            </a:r>
            <a:endParaRPr/>
          </a:p>
        </p:txBody>
      </p:sp>
      <p:sp>
        <p:nvSpPr>
          <p:cNvPr id="232" name="Google Shape;23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3"/>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our Solution will NOT do</a:t>
            </a:r>
            <a:endParaRPr/>
          </a:p>
        </p:txBody>
      </p:sp>
      <p:sp>
        <p:nvSpPr>
          <p:cNvPr id="239" name="Google Shape;239;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Will not cure game addiction or take the place of gaming disorder therapy</a:t>
            </a:r>
            <a:endParaRPr sz="1400"/>
          </a:p>
          <a:p>
            <a:pPr indent="-317500" lvl="0" marL="457200" rtl="0" algn="l">
              <a:lnSpc>
                <a:spcPct val="100000"/>
              </a:lnSpc>
              <a:spcBef>
                <a:spcPts val="1000"/>
              </a:spcBef>
              <a:spcAft>
                <a:spcPts val="0"/>
              </a:spcAft>
              <a:buSzPts val="1400"/>
              <a:buChar char="●"/>
            </a:pPr>
            <a:r>
              <a:rPr lang="en" sz="1400"/>
              <a:t>Make users eat healthier </a:t>
            </a:r>
            <a:endParaRPr sz="1400"/>
          </a:p>
          <a:p>
            <a:pPr indent="-317500" lvl="0" marL="457200" rtl="0" algn="l">
              <a:lnSpc>
                <a:spcPct val="100000"/>
              </a:lnSpc>
              <a:spcBef>
                <a:spcPts val="1000"/>
              </a:spcBef>
              <a:spcAft>
                <a:spcPts val="0"/>
              </a:spcAft>
              <a:buSzPts val="1400"/>
              <a:buChar char="●"/>
            </a:pPr>
            <a:r>
              <a:rPr lang="en" sz="1400"/>
              <a:t>Replace routine exercise as best method for maintaining healthy lifestyle</a:t>
            </a:r>
            <a:endParaRPr sz="1400"/>
          </a:p>
          <a:p>
            <a:pPr indent="-317500" lvl="0" marL="457200" rtl="0" algn="l">
              <a:lnSpc>
                <a:spcPct val="100000"/>
              </a:lnSpc>
              <a:spcBef>
                <a:spcPts val="1000"/>
              </a:spcBef>
              <a:spcAft>
                <a:spcPts val="0"/>
              </a:spcAft>
              <a:buSzPts val="1400"/>
              <a:buChar char="●"/>
            </a:pPr>
            <a:r>
              <a:rPr lang="en" sz="1400"/>
              <a:t>Be effective for gamers who “spoof” the exercise challenges</a:t>
            </a:r>
            <a:endParaRPr sz="1400"/>
          </a:p>
          <a:p>
            <a:pPr indent="-317500" lvl="0" marL="457200" rtl="0" algn="l">
              <a:lnSpc>
                <a:spcPct val="100000"/>
              </a:lnSpc>
              <a:spcBef>
                <a:spcPts val="1000"/>
              </a:spcBef>
              <a:spcAft>
                <a:spcPts val="0"/>
              </a:spcAft>
              <a:buSzPts val="1400"/>
              <a:buChar char="●"/>
            </a:pPr>
            <a:r>
              <a:rPr lang="en" sz="1400"/>
              <a:t>Provide medical advice</a:t>
            </a:r>
            <a:endParaRPr sz="1400"/>
          </a:p>
          <a:p>
            <a:pPr indent="0" lvl="0" marL="457200" rtl="0" algn="l">
              <a:lnSpc>
                <a:spcPct val="100000"/>
              </a:lnSpc>
              <a:spcBef>
                <a:spcPts val="1000"/>
              </a:spcBef>
              <a:spcAft>
                <a:spcPts val="1000"/>
              </a:spcAft>
              <a:buNone/>
            </a:pPr>
            <a:r>
              <a:t/>
            </a:r>
            <a:endParaRPr sz="1400"/>
          </a:p>
        </p:txBody>
      </p:sp>
      <p:sp>
        <p:nvSpPr>
          <p:cNvPr id="240" name="Google Shape;2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24"/>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Customers, Users, and Stakeholders</a:t>
            </a:r>
            <a:endParaRPr/>
          </a:p>
        </p:txBody>
      </p:sp>
      <p:sp>
        <p:nvSpPr>
          <p:cNvPr id="247" name="Google Shape;247;p25"/>
          <p:cNvSpPr txBox="1"/>
          <p:nvPr>
            <p:ph idx="1" type="body"/>
          </p:nvPr>
        </p:nvSpPr>
        <p:spPr>
          <a:xfrm>
            <a:off x="1052550" y="1441575"/>
            <a:ext cx="7038900" cy="3221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Users/Customers</a:t>
            </a:r>
            <a:endParaRPr/>
          </a:p>
          <a:p>
            <a:pPr indent="-311150" lvl="1" marL="914400" rtl="0" algn="l">
              <a:lnSpc>
                <a:spcPct val="150000"/>
              </a:lnSpc>
              <a:spcBef>
                <a:spcPts val="0"/>
              </a:spcBef>
              <a:spcAft>
                <a:spcPts val="0"/>
              </a:spcAft>
              <a:buSzPts val="1300"/>
              <a:buChar char="○"/>
            </a:pPr>
            <a:r>
              <a:rPr lang="en" sz="1300"/>
              <a:t>Game Addicts</a:t>
            </a:r>
            <a:endParaRPr sz="1300"/>
          </a:p>
          <a:p>
            <a:pPr indent="-311150" lvl="1" marL="914400" rtl="0" algn="l">
              <a:lnSpc>
                <a:spcPct val="150000"/>
              </a:lnSpc>
              <a:spcBef>
                <a:spcPts val="0"/>
              </a:spcBef>
              <a:spcAft>
                <a:spcPts val="0"/>
              </a:spcAft>
              <a:buSzPts val="1300"/>
              <a:buChar char="○"/>
            </a:pPr>
            <a:r>
              <a:rPr lang="en" sz="1300"/>
              <a:t>Gamers (not necessarily addicts)</a:t>
            </a:r>
            <a:endParaRPr sz="1300"/>
          </a:p>
          <a:p>
            <a:pPr indent="-311150" lvl="1" marL="914400" rtl="0" algn="l">
              <a:lnSpc>
                <a:spcPct val="150000"/>
              </a:lnSpc>
              <a:spcBef>
                <a:spcPts val="0"/>
              </a:spcBef>
              <a:spcAft>
                <a:spcPts val="0"/>
              </a:spcAft>
              <a:buSzPts val="1300"/>
              <a:buChar char="○"/>
            </a:pPr>
            <a:r>
              <a:rPr lang="en" sz="1300"/>
              <a:t>Exercise Enthusiasts</a:t>
            </a:r>
            <a:endParaRPr sz="1300"/>
          </a:p>
          <a:p>
            <a:pPr indent="-311150" lvl="0" marL="457200" rtl="0" algn="l">
              <a:lnSpc>
                <a:spcPct val="150000"/>
              </a:lnSpc>
              <a:spcBef>
                <a:spcPts val="0"/>
              </a:spcBef>
              <a:spcAft>
                <a:spcPts val="0"/>
              </a:spcAft>
              <a:buSzPts val="1300"/>
              <a:buChar char="●"/>
            </a:pPr>
            <a:r>
              <a:rPr lang="en"/>
              <a:t>Stakeholders</a:t>
            </a:r>
            <a:endParaRPr/>
          </a:p>
          <a:p>
            <a:pPr indent="-311150" lvl="1" marL="914400" rtl="0" algn="l">
              <a:lnSpc>
                <a:spcPct val="150000"/>
              </a:lnSpc>
              <a:spcBef>
                <a:spcPts val="0"/>
              </a:spcBef>
              <a:spcAft>
                <a:spcPts val="0"/>
              </a:spcAft>
              <a:buSzPts val="1300"/>
              <a:buChar char="○"/>
            </a:pPr>
            <a:r>
              <a:rPr lang="en" sz="1300"/>
              <a:t>Family and friends of game addicts</a:t>
            </a:r>
            <a:endParaRPr sz="1300"/>
          </a:p>
          <a:p>
            <a:pPr indent="-311150" lvl="1" marL="914400" rtl="0" algn="l">
              <a:lnSpc>
                <a:spcPct val="150000"/>
              </a:lnSpc>
              <a:spcBef>
                <a:spcPts val="0"/>
              </a:spcBef>
              <a:spcAft>
                <a:spcPts val="0"/>
              </a:spcAft>
              <a:buSzPts val="1300"/>
              <a:buChar char="○"/>
            </a:pPr>
            <a:r>
              <a:rPr lang="en" sz="1300"/>
              <a:t>Gyms</a:t>
            </a:r>
            <a:endParaRPr sz="1300"/>
          </a:p>
          <a:p>
            <a:pPr indent="-311150" lvl="2" marL="1371600" rtl="0" algn="l">
              <a:lnSpc>
                <a:spcPct val="150000"/>
              </a:lnSpc>
              <a:spcBef>
                <a:spcPts val="0"/>
              </a:spcBef>
              <a:spcAft>
                <a:spcPts val="0"/>
              </a:spcAft>
              <a:buSzPts val="1300"/>
              <a:buChar char="■"/>
            </a:pPr>
            <a:r>
              <a:rPr lang="en" sz="1300"/>
              <a:t>Gold’s Gym, Planet Fitness, etc.</a:t>
            </a:r>
            <a:endParaRPr sz="1300"/>
          </a:p>
          <a:p>
            <a:pPr indent="-311150" lvl="1" marL="914400" rtl="0" algn="l">
              <a:lnSpc>
                <a:spcPct val="150000"/>
              </a:lnSpc>
              <a:spcBef>
                <a:spcPts val="0"/>
              </a:spcBef>
              <a:spcAft>
                <a:spcPts val="0"/>
              </a:spcAft>
              <a:buSzPts val="1300"/>
              <a:buChar char="○"/>
            </a:pPr>
            <a:r>
              <a:rPr lang="en" sz="1300"/>
              <a:t>Personal Trainers</a:t>
            </a:r>
            <a:endParaRPr sz="1300"/>
          </a:p>
        </p:txBody>
      </p:sp>
      <p:sp>
        <p:nvSpPr>
          <p:cNvPr id="248" name="Google Shape;24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25"/>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6"/>
          <p:cNvSpPr txBox="1"/>
          <p:nvPr>
            <p:ph idx="4294967295" type="title"/>
          </p:nvPr>
        </p:nvSpPr>
        <p:spPr>
          <a:xfrm>
            <a:off x="1003675" y="-78850"/>
            <a:ext cx="7038900" cy="6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Process Flow</a:t>
            </a:r>
            <a:endParaRPr/>
          </a:p>
        </p:txBody>
      </p:sp>
      <p:sp>
        <p:nvSpPr>
          <p:cNvPr id="255" name="Google Shape;25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26"/>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257" name="Google Shape;257;p26"/>
          <p:cNvPicPr preferRelativeResize="0"/>
          <p:nvPr/>
        </p:nvPicPr>
        <p:blipFill>
          <a:blip r:embed="rId4">
            <a:alphaModFix/>
          </a:blip>
          <a:stretch>
            <a:fillRect/>
          </a:stretch>
        </p:blipFill>
        <p:spPr>
          <a:xfrm>
            <a:off x="511213" y="658900"/>
            <a:ext cx="8121574" cy="4093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7"/>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Roles</a:t>
            </a:r>
            <a:endParaRPr/>
          </a:p>
        </p:txBody>
      </p:sp>
      <p:sp>
        <p:nvSpPr>
          <p:cNvPr id="263" name="Google Shape;263;p27"/>
          <p:cNvSpPr txBox="1"/>
          <p:nvPr>
            <p:ph idx="1" type="body"/>
          </p:nvPr>
        </p:nvSpPr>
        <p:spPr>
          <a:xfrm>
            <a:off x="992700" y="1358050"/>
            <a:ext cx="3783000" cy="3473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Gamer</a:t>
            </a:r>
            <a:endParaRPr/>
          </a:p>
          <a:p>
            <a:pPr indent="-304800" lvl="0" marL="457200" rtl="0" algn="l">
              <a:spcBef>
                <a:spcPts val="1600"/>
              </a:spcBef>
              <a:spcAft>
                <a:spcPts val="0"/>
              </a:spcAft>
              <a:buSzPts val="1200"/>
              <a:buChar char="●"/>
            </a:pPr>
            <a:r>
              <a:rPr lang="en" sz="1200">
                <a:latin typeface="Arial"/>
                <a:ea typeface="Arial"/>
                <a:cs typeface="Arial"/>
                <a:sym typeface="Arial"/>
              </a:rPr>
              <a:t>Uses application to track exercise and diet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Track weight progression over time</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Engages in gameplay</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228600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4" name="Google Shape;26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27"/>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266" name="Google Shape;266;p27"/>
          <p:cNvSpPr txBox="1"/>
          <p:nvPr>
            <p:ph idx="1" type="body"/>
          </p:nvPr>
        </p:nvSpPr>
        <p:spPr>
          <a:xfrm>
            <a:off x="4977475" y="1358050"/>
            <a:ext cx="3495000" cy="30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Administrator	</a:t>
            </a:r>
            <a:endParaRPr/>
          </a:p>
          <a:p>
            <a:pPr indent="-304800" lvl="0" marL="457200" rtl="0" algn="l">
              <a:spcBef>
                <a:spcPts val="1600"/>
              </a:spcBef>
              <a:spcAft>
                <a:spcPts val="0"/>
              </a:spcAft>
              <a:buClr>
                <a:srgbClr val="FFFFFF"/>
              </a:buClr>
              <a:buSzPts val="1200"/>
              <a:buChar char="●"/>
            </a:pPr>
            <a:r>
              <a:rPr lang="en" sz="1200">
                <a:solidFill>
                  <a:srgbClr val="FFFFFF"/>
                </a:solidFill>
                <a:latin typeface="Roboto"/>
                <a:ea typeface="Roboto"/>
                <a:cs typeface="Roboto"/>
                <a:sym typeface="Roboto"/>
              </a:rPr>
              <a:t>Update and inform users on apps maintenance </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Communicate amongst users</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Directly access WoB Database to manually modify user data</a:t>
            </a:r>
            <a:endParaRPr sz="1200">
              <a:solidFill>
                <a:srgbClr val="FFFFFF"/>
              </a:solidFill>
              <a:latin typeface="Roboto"/>
              <a:ea typeface="Roboto"/>
              <a:cs typeface="Roboto"/>
              <a:sym typeface="Roboto"/>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2286000" rtl="0" algn="ctr">
              <a:spcBef>
                <a:spcPts val="1600"/>
              </a:spcBef>
              <a:spcAft>
                <a:spcPts val="0"/>
              </a:spcAft>
              <a:buNone/>
            </a:pPr>
            <a:r>
              <a:rPr lang="en"/>
              <a:t>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1052550" y="314600"/>
            <a:ext cx="7038900" cy="7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Functional Component Diagram</a:t>
            </a:r>
            <a:endParaRPr/>
          </a:p>
        </p:txBody>
      </p:sp>
      <p:sp>
        <p:nvSpPr>
          <p:cNvPr id="272" name="Google Shape;2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28"/>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274" name="Google Shape;274;p28"/>
          <p:cNvPicPr preferRelativeResize="0"/>
          <p:nvPr/>
        </p:nvPicPr>
        <p:blipFill>
          <a:blip r:embed="rId3">
            <a:alphaModFix/>
          </a:blip>
          <a:stretch>
            <a:fillRect/>
          </a:stretch>
        </p:blipFill>
        <p:spPr>
          <a:xfrm>
            <a:off x="1410325" y="1014800"/>
            <a:ext cx="6323360" cy="3816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9"/>
          <p:cNvSpPr txBox="1"/>
          <p:nvPr>
            <p:ph type="title"/>
          </p:nvPr>
        </p:nvSpPr>
        <p:spPr>
          <a:xfrm>
            <a:off x="1297500" y="1273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 Tools, Hardware </a:t>
            </a:r>
            <a:r>
              <a:rPr lang="en"/>
              <a:t>and Software Needs</a:t>
            </a:r>
            <a:endParaRPr/>
          </a:p>
        </p:txBody>
      </p:sp>
      <p:sp>
        <p:nvSpPr>
          <p:cNvPr id="280" name="Google Shape;280;p29"/>
          <p:cNvSpPr txBox="1"/>
          <p:nvPr>
            <p:ph idx="1" type="body"/>
          </p:nvPr>
        </p:nvSpPr>
        <p:spPr>
          <a:xfrm>
            <a:off x="1297500" y="964075"/>
            <a:ext cx="3274500" cy="3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Pre - Production Tools:</a:t>
            </a:r>
            <a:endParaRPr/>
          </a:p>
          <a:p>
            <a:pPr indent="-311150" lvl="0" marL="457200" rtl="0" algn="l">
              <a:lnSpc>
                <a:spcPct val="100000"/>
              </a:lnSpc>
              <a:spcBef>
                <a:spcPts val="0"/>
              </a:spcBef>
              <a:spcAft>
                <a:spcPts val="0"/>
              </a:spcAft>
              <a:buSzPts val="1300"/>
              <a:buChar char="●"/>
            </a:pPr>
            <a:r>
              <a:rPr lang="en"/>
              <a:t>Google hangout</a:t>
            </a:r>
            <a:endParaRPr/>
          </a:p>
          <a:p>
            <a:pPr indent="-311150" lvl="0" marL="457200" rtl="0" algn="l">
              <a:lnSpc>
                <a:spcPct val="100000"/>
              </a:lnSpc>
              <a:spcBef>
                <a:spcPts val="0"/>
              </a:spcBef>
              <a:spcAft>
                <a:spcPts val="0"/>
              </a:spcAft>
              <a:buSzPts val="1300"/>
              <a:buChar char="●"/>
            </a:pPr>
            <a:r>
              <a:rPr lang="en"/>
              <a:t>Google drive</a:t>
            </a:r>
            <a:endParaRPr/>
          </a:p>
          <a:p>
            <a:pPr indent="-311150" lvl="0" marL="457200" rtl="0" algn="l">
              <a:lnSpc>
                <a:spcPct val="100000"/>
              </a:lnSpc>
              <a:spcBef>
                <a:spcPts val="0"/>
              </a:spcBef>
              <a:spcAft>
                <a:spcPts val="0"/>
              </a:spcAft>
              <a:buSzPts val="1300"/>
              <a:buChar char="●"/>
            </a:pPr>
            <a:r>
              <a:rPr lang="en"/>
              <a:t>Draw.io</a:t>
            </a:r>
            <a:endParaRPr/>
          </a:p>
          <a:p>
            <a:pPr indent="-311150" lvl="0" marL="457200" rtl="0" algn="l">
              <a:lnSpc>
                <a:spcPct val="100000"/>
              </a:lnSpc>
              <a:spcBef>
                <a:spcPts val="0"/>
              </a:spcBef>
              <a:spcAft>
                <a:spcPts val="0"/>
              </a:spcAft>
              <a:buSzPts val="1300"/>
              <a:buChar char="●"/>
            </a:pPr>
            <a:r>
              <a:rPr lang="en"/>
              <a:t>Google calendar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Web Dev Tools:</a:t>
            </a:r>
            <a:endParaRPr/>
          </a:p>
          <a:p>
            <a:pPr indent="-311150" lvl="0" marL="457200" rtl="0" algn="l">
              <a:lnSpc>
                <a:spcPct val="100000"/>
              </a:lnSpc>
              <a:spcBef>
                <a:spcPts val="0"/>
              </a:spcBef>
              <a:spcAft>
                <a:spcPts val="0"/>
              </a:spcAft>
              <a:buSzPts val="1300"/>
              <a:buChar char="●"/>
            </a:pPr>
            <a:r>
              <a:rPr lang="en"/>
              <a:t>Notepad++</a:t>
            </a:r>
            <a:endParaRPr/>
          </a:p>
          <a:p>
            <a:pPr indent="-311150" lvl="0" marL="457200" rtl="0" algn="l">
              <a:lnSpc>
                <a:spcPct val="100000"/>
              </a:lnSpc>
              <a:spcBef>
                <a:spcPts val="0"/>
              </a:spcBef>
              <a:spcAft>
                <a:spcPts val="0"/>
              </a:spcAft>
              <a:buSzPts val="1300"/>
              <a:buChar char="●"/>
            </a:pPr>
            <a:r>
              <a:rPr lang="en"/>
              <a:t>Secure file transfer</a:t>
            </a:r>
            <a:endParaRPr/>
          </a:p>
          <a:p>
            <a:pPr indent="-311150" lvl="1" marL="914400" rtl="0" algn="l">
              <a:lnSpc>
                <a:spcPct val="100000"/>
              </a:lnSpc>
              <a:spcBef>
                <a:spcPts val="0"/>
              </a:spcBef>
              <a:spcAft>
                <a:spcPts val="0"/>
              </a:spcAft>
              <a:buSzPts val="1300"/>
              <a:buChar char="○"/>
            </a:pPr>
            <a:r>
              <a:rPr lang="en" sz="1300"/>
              <a:t>WinSCP</a:t>
            </a:r>
            <a:endParaRPr sz="1300"/>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Production Tools:</a:t>
            </a:r>
            <a:endParaRPr/>
          </a:p>
          <a:p>
            <a:pPr indent="-311150" lvl="0" marL="457200" rtl="0" algn="l">
              <a:lnSpc>
                <a:spcPct val="100000"/>
              </a:lnSpc>
              <a:spcBef>
                <a:spcPts val="0"/>
              </a:spcBef>
              <a:spcAft>
                <a:spcPts val="0"/>
              </a:spcAft>
              <a:buSzPts val="1300"/>
              <a:buChar char="●"/>
            </a:pPr>
            <a:r>
              <a:rPr lang="en"/>
              <a:t>Unity (Game Development)</a:t>
            </a:r>
            <a:endParaRPr/>
          </a:p>
          <a:p>
            <a:pPr indent="-311150" lvl="0" marL="457200" rtl="0" algn="l">
              <a:lnSpc>
                <a:spcPct val="100000"/>
              </a:lnSpc>
              <a:spcBef>
                <a:spcPts val="0"/>
              </a:spcBef>
              <a:spcAft>
                <a:spcPts val="0"/>
              </a:spcAft>
              <a:buSzPts val="1300"/>
              <a:buChar char="●"/>
            </a:pPr>
            <a:r>
              <a:rPr lang="en"/>
              <a:t>Visual Studio (UI/UX/Game Scripts)</a:t>
            </a:r>
            <a:endParaRPr/>
          </a:p>
          <a:p>
            <a:pPr indent="-311150" lvl="0" marL="457200" rtl="0" algn="l">
              <a:lnSpc>
                <a:spcPct val="100000"/>
              </a:lnSpc>
              <a:spcBef>
                <a:spcPts val="0"/>
              </a:spcBef>
              <a:spcAft>
                <a:spcPts val="0"/>
              </a:spcAft>
              <a:buSzPts val="1300"/>
              <a:buChar char="●"/>
            </a:pPr>
            <a:r>
              <a:rPr lang="en"/>
              <a:t>Adobe Photoshop (Images)</a:t>
            </a:r>
            <a:endParaRPr/>
          </a:p>
          <a:p>
            <a:pPr indent="-311150" lvl="0" marL="457200" rtl="0" algn="l">
              <a:lnSpc>
                <a:spcPct val="100000"/>
              </a:lnSpc>
              <a:spcBef>
                <a:spcPts val="0"/>
              </a:spcBef>
              <a:spcAft>
                <a:spcPts val="0"/>
              </a:spcAft>
              <a:buSzPts val="1300"/>
              <a:buChar char="●"/>
            </a:pPr>
            <a:r>
              <a:rPr lang="en"/>
              <a:t>Adobe Illustrator (Images)</a:t>
            </a:r>
            <a:endParaRPr/>
          </a:p>
          <a:p>
            <a:pPr indent="-311150" lvl="0" marL="457200" rtl="0" algn="l">
              <a:lnSpc>
                <a:spcPct val="100000"/>
              </a:lnSpc>
              <a:spcBef>
                <a:spcPts val="0"/>
              </a:spcBef>
              <a:spcAft>
                <a:spcPts val="0"/>
              </a:spcAft>
              <a:buSzPts val="1300"/>
              <a:buChar char="●"/>
            </a:pPr>
            <a:r>
              <a:rPr lang="en"/>
              <a:t>Audacity (Audio Production)</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281" name="Google Shape;281;p29"/>
          <p:cNvSpPr txBox="1"/>
          <p:nvPr>
            <p:ph idx="1" type="body"/>
          </p:nvPr>
        </p:nvSpPr>
        <p:spPr>
          <a:xfrm>
            <a:off x="4735125" y="1041427"/>
            <a:ext cx="3274500" cy="352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Hardware Requirements:</a:t>
            </a:r>
            <a:endParaRPr/>
          </a:p>
          <a:p>
            <a:pPr indent="-311150" lvl="0" marL="457200" rtl="0" algn="l">
              <a:lnSpc>
                <a:spcPct val="100000"/>
              </a:lnSpc>
              <a:spcBef>
                <a:spcPts val="0"/>
              </a:spcBef>
              <a:spcAft>
                <a:spcPts val="0"/>
              </a:spcAft>
              <a:buSzPts val="1300"/>
              <a:buChar char="●"/>
            </a:pPr>
            <a:r>
              <a:rPr lang="en"/>
              <a:t>Smartphone</a:t>
            </a:r>
            <a:endParaRPr/>
          </a:p>
          <a:p>
            <a:pPr indent="-311150" lvl="0" marL="457200" rtl="0" algn="l">
              <a:lnSpc>
                <a:spcPct val="100000"/>
              </a:lnSpc>
              <a:spcBef>
                <a:spcPts val="0"/>
              </a:spcBef>
              <a:spcAft>
                <a:spcPts val="0"/>
              </a:spcAft>
              <a:buSzPts val="1300"/>
              <a:buChar char="●"/>
            </a:pPr>
            <a:r>
              <a:rPr lang="en"/>
              <a:t>Optional: Smartwatch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Operating system (OS) :</a:t>
            </a:r>
            <a:endParaRPr/>
          </a:p>
          <a:p>
            <a:pPr indent="-311150" lvl="0" marL="457200" rtl="0" algn="l">
              <a:lnSpc>
                <a:spcPct val="100000"/>
              </a:lnSpc>
              <a:spcBef>
                <a:spcPts val="0"/>
              </a:spcBef>
              <a:spcAft>
                <a:spcPts val="0"/>
              </a:spcAft>
              <a:buSzPts val="1300"/>
              <a:buChar char="●"/>
            </a:pPr>
            <a:r>
              <a:rPr lang="en"/>
              <a:t>Android/iOS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3rd Party Software Needs:</a:t>
            </a:r>
            <a:endParaRPr/>
          </a:p>
          <a:p>
            <a:pPr indent="-311150" lvl="0" marL="457200" rtl="0" algn="l">
              <a:lnSpc>
                <a:spcPct val="100000"/>
              </a:lnSpc>
              <a:spcBef>
                <a:spcPts val="0"/>
              </a:spcBef>
              <a:spcAft>
                <a:spcPts val="0"/>
              </a:spcAft>
              <a:buSzPts val="1300"/>
              <a:buChar char="●"/>
            </a:pPr>
            <a:r>
              <a:rPr lang="en"/>
              <a:t>ESHA </a:t>
            </a:r>
            <a:r>
              <a:rPr lang="en"/>
              <a:t>Nutrition</a:t>
            </a:r>
            <a:r>
              <a:rPr lang="en"/>
              <a:t> Database API</a:t>
            </a:r>
            <a:endParaRPr/>
          </a:p>
          <a:p>
            <a:pPr indent="-311150" lvl="0" marL="457200" rtl="0" algn="l">
              <a:lnSpc>
                <a:spcPct val="100000"/>
              </a:lnSpc>
              <a:spcBef>
                <a:spcPts val="0"/>
              </a:spcBef>
              <a:spcAft>
                <a:spcPts val="0"/>
              </a:spcAft>
              <a:buSzPts val="1300"/>
              <a:buChar char="●"/>
            </a:pPr>
            <a:r>
              <a:rPr lang="en"/>
              <a:t>Smartwatch API</a:t>
            </a:r>
            <a:endParaRPr/>
          </a:p>
          <a:p>
            <a:pPr indent="-311150" lvl="0" marL="457200" rtl="0" algn="l">
              <a:lnSpc>
                <a:spcPct val="100000"/>
              </a:lnSpc>
              <a:spcBef>
                <a:spcPts val="0"/>
              </a:spcBef>
              <a:spcAft>
                <a:spcPts val="0"/>
              </a:spcAft>
              <a:buSzPts val="1300"/>
              <a:buChar char="●"/>
            </a:pPr>
            <a:r>
              <a:rPr lang="en"/>
              <a:t>GPS API</a:t>
            </a:r>
            <a:endParaRPr/>
          </a:p>
          <a:p>
            <a:pPr indent="-311150" lvl="0" marL="457200" rtl="0" algn="l">
              <a:lnSpc>
                <a:spcPct val="100000"/>
              </a:lnSpc>
              <a:spcBef>
                <a:spcPts val="0"/>
              </a:spcBef>
              <a:spcAft>
                <a:spcPts val="0"/>
              </a:spcAft>
              <a:buSzPts val="1300"/>
              <a:buChar char="●"/>
            </a:pPr>
            <a:r>
              <a:rPr lang="en"/>
              <a:t>App Stores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Database Software</a:t>
            </a:r>
            <a:endParaRPr/>
          </a:p>
          <a:p>
            <a:pPr indent="-311150" lvl="0" marL="457200" rtl="0" algn="l">
              <a:lnSpc>
                <a:spcPct val="100000"/>
              </a:lnSpc>
              <a:spcBef>
                <a:spcPts val="0"/>
              </a:spcBef>
              <a:spcAft>
                <a:spcPts val="0"/>
              </a:spcAft>
              <a:buSzPts val="1300"/>
              <a:buChar char="●"/>
            </a:pPr>
            <a:r>
              <a:rPr lang="en"/>
              <a:t>Firebase</a:t>
            </a:r>
            <a:endParaRPr/>
          </a:p>
          <a:p>
            <a:pPr indent="-311150" lvl="0" marL="457200" rtl="0" algn="l">
              <a:lnSpc>
                <a:spcPct val="100000"/>
              </a:lnSpc>
              <a:spcBef>
                <a:spcPts val="0"/>
              </a:spcBef>
              <a:spcAft>
                <a:spcPts val="0"/>
              </a:spcAft>
              <a:buSzPts val="1300"/>
              <a:buChar char="●"/>
            </a:pPr>
            <a:r>
              <a:rPr lang="en"/>
              <a:t>SQLDBM (Diagram Development)</a:t>
            </a:r>
            <a:endParaRPr/>
          </a:p>
        </p:txBody>
      </p:sp>
      <p:sp>
        <p:nvSpPr>
          <p:cNvPr id="282" name="Google Shape;28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29"/>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Agile Development Model</a:t>
            </a:r>
            <a:endParaRPr/>
          </a:p>
        </p:txBody>
      </p:sp>
      <p:sp>
        <p:nvSpPr>
          <p:cNvPr id="289" name="Google Shape;28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0"/>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291" name="Google Shape;291;p30"/>
          <p:cNvPicPr preferRelativeResize="0"/>
          <p:nvPr/>
        </p:nvPicPr>
        <p:blipFill rotWithShape="1">
          <a:blip r:embed="rId4">
            <a:alphaModFix/>
          </a:blip>
          <a:srcRect b="0" l="219" r="209" t="0"/>
          <a:stretch/>
        </p:blipFill>
        <p:spPr>
          <a:xfrm>
            <a:off x="1584950" y="1025400"/>
            <a:ext cx="6155100" cy="380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1"/>
          <p:cNvSpPr txBox="1"/>
          <p:nvPr>
            <p:ph idx="4294967295"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Work Breakdown Structure (WBS) Overview</a:t>
            </a:r>
            <a:endParaRPr sz="2400"/>
          </a:p>
        </p:txBody>
      </p:sp>
      <p:pic>
        <p:nvPicPr>
          <p:cNvPr id="297" name="Google Shape;297;p31"/>
          <p:cNvPicPr preferRelativeResize="0"/>
          <p:nvPr/>
        </p:nvPicPr>
        <p:blipFill>
          <a:blip r:embed="rId4">
            <a:alphaModFix/>
          </a:blip>
          <a:stretch>
            <a:fillRect/>
          </a:stretch>
        </p:blipFill>
        <p:spPr>
          <a:xfrm>
            <a:off x="428625" y="1745375"/>
            <a:ext cx="8286750" cy="1762125"/>
          </a:xfrm>
          <a:prstGeom prst="rect">
            <a:avLst/>
          </a:prstGeom>
          <a:noFill/>
          <a:ln>
            <a:noFill/>
          </a:ln>
        </p:spPr>
      </p:pic>
      <p:sp>
        <p:nvSpPr>
          <p:cNvPr id="298" name="Google Shape;29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1"/>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4"/>
          <p:cNvSpPr txBox="1"/>
          <p:nvPr>
            <p:ph idx="4294967295" type="body"/>
          </p:nvPr>
        </p:nvSpPr>
        <p:spPr>
          <a:xfrm>
            <a:off x="221700" y="867800"/>
            <a:ext cx="4350300" cy="396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Feasibility</a:t>
            </a:r>
            <a:endParaRPr sz="1200"/>
          </a:p>
          <a:p>
            <a:pPr indent="-304800" lvl="0" marL="457200" rtl="0" algn="l">
              <a:lnSpc>
                <a:spcPct val="100000"/>
              </a:lnSpc>
              <a:spcBef>
                <a:spcPts val="1000"/>
              </a:spcBef>
              <a:spcAft>
                <a:spcPts val="0"/>
              </a:spcAft>
              <a:buSzPts val="1200"/>
              <a:buChar char="●"/>
            </a:pPr>
            <a:r>
              <a:rPr lang="en" sz="1200"/>
              <a:t>Team Bronze……………………</a:t>
            </a:r>
            <a:r>
              <a:rPr lang="en" sz="1200"/>
              <a:t>………………….……….…......</a:t>
            </a:r>
            <a:r>
              <a:rPr lang="en" sz="1200"/>
              <a:t>……….</a:t>
            </a:r>
            <a:r>
              <a:rPr lang="en" sz="1200" u="sng">
                <a:solidFill>
                  <a:schemeClr val="hlink"/>
                </a:solidFill>
                <a:hlinkClick action="ppaction://hlinksldjump" r:id="rId3"/>
              </a:rPr>
              <a:t>3</a:t>
            </a:r>
            <a:endParaRPr sz="1200"/>
          </a:p>
          <a:p>
            <a:pPr indent="-304800" lvl="0" marL="457200" rtl="0" algn="l">
              <a:lnSpc>
                <a:spcPct val="100000"/>
              </a:lnSpc>
              <a:spcBef>
                <a:spcPts val="0"/>
              </a:spcBef>
              <a:spcAft>
                <a:spcPts val="0"/>
              </a:spcAft>
              <a:buSzPts val="1200"/>
              <a:buChar char="●"/>
            </a:pPr>
            <a:r>
              <a:rPr lang="en" sz="1200"/>
              <a:t>Problem Background……………………………………</a:t>
            </a:r>
            <a:r>
              <a:rPr lang="en" sz="1200"/>
              <a:t>.…...</a:t>
            </a:r>
            <a:r>
              <a:rPr lang="en" sz="1200"/>
              <a:t>…….</a:t>
            </a:r>
            <a:r>
              <a:rPr lang="en" sz="1200" u="sng">
                <a:solidFill>
                  <a:schemeClr val="hlink"/>
                </a:solidFill>
                <a:hlinkClick action="ppaction://hlinksldjump" r:id="rId4"/>
              </a:rPr>
              <a:t>4-6</a:t>
            </a:r>
            <a:endParaRPr sz="1200"/>
          </a:p>
          <a:p>
            <a:pPr indent="-304800" lvl="0" marL="457200" rtl="0" algn="l">
              <a:lnSpc>
                <a:spcPct val="100000"/>
              </a:lnSpc>
              <a:spcBef>
                <a:spcPts val="0"/>
              </a:spcBef>
              <a:spcAft>
                <a:spcPts val="0"/>
              </a:spcAft>
              <a:buSzPts val="1200"/>
              <a:buChar char="●"/>
            </a:pPr>
            <a:r>
              <a:rPr lang="en" sz="1200"/>
              <a:t>The Problem…………………..…</a:t>
            </a:r>
            <a:r>
              <a:rPr lang="en" sz="1200"/>
              <a:t>…………...………...…...…....…...</a:t>
            </a:r>
            <a:r>
              <a:rPr lang="en" sz="1200"/>
              <a:t>.</a:t>
            </a:r>
            <a:r>
              <a:rPr lang="en" sz="1200" u="sng">
                <a:solidFill>
                  <a:schemeClr val="hlink"/>
                </a:solidFill>
                <a:hlinkClick action="ppaction://hlinksldjump" r:id="rId5"/>
              </a:rPr>
              <a:t>7-8</a:t>
            </a:r>
            <a:endParaRPr sz="1200"/>
          </a:p>
          <a:p>
            <a:pPr indent="-304800" lvl="0" marL="457200" rtl="0" algn="l">
              <a:lnSpc>
                <a:spcPct val="100000"/>
              </a:lnSpc>
              <a:spcBef>
                <a:spcPts val="0"/>
              </a:spcBef>
              <a:spcAft>
                <a:spcPts val="0"/>
              </a:spcAft>
              <a:buSzPts val="1200"/>
              <a:buChar char="●"/>
            </a:pPr>
            <a:r>
              <a:rPr lang="en" sz="1200"/>
              <a:t>Current Process Flow…………...</a:t>
            </a:r>
            <a:r>
              <a:rPr lang="en" sz="1200"/>
              <a:t>………………….…...…....</a:t>
            </a:r>
            <a:r>
              <a:rPr lang="en" sz="1200"/>
              <a:t>……….</a:t>
            </a:r>
            <a:r>
              <a:rPr lang="en" sz="1200" u="sng">
                <a:solidFill>
                  <a:schemeClr val="hlink"/>
                </a:solidFill>
                <a:hlinkClick action="ppaction://hlinksldjump" r:id="rId6"/>
              </a:rPr>
              <a:t>9</a:t>
            </a:r>
            <a:endParaRPr sz="1200"/>
          </a:p>
          <a:p>
            <a:pPr indent="-304800" lvl="0" marL="457200" rtl="0" algn="l">
              <a:lnSpc>
                <a:spcPct val="100000"/>
              </a:lnSpc>
              <a:spcBef>
                <a:spcPts val="0"/>
              </a:spcBef>
              <a:spcAft>
                <a:spcPts val="0"/>
              </a:spcAft>
              <a:buSzPts val="1200"/>
              <a:buChar char="●"/>
            </a:pPr>
            <a:r>
              <a:rPr lang="en" sz="1200"/>
              <a:t>Our Solution………………….…...</a:t>
            </a:r>
            <a:r>
              <a:rPr lang="en" sz="1200"/>
              <a:t>………………….….….…...…</a:t>
            </a:r>
            <a:r>
              <a:rPr lang="en" sz="1200" u="sng">
                <a:solidFill>
                  <a:schemeClr val="hlink"/>
                </a:solidFill>
                <a:hlinkClick action="ppaction://hlinksldjump" r:id="rId7"/>
              </a:rPr>
              <a:t>10-11</a:t>
            </a:r>
            <a:endParaRPr sz="1200"/>
          </a:p>
          <a:p>
            <a:pPr indent="-304800" lvl="0" marL="457200" rtl="0" algn="l">
              <a:lnSpc>
                <a:spcPct val="100000"/>
              </a:lnSpc>
              <a:spcBef>
                <a:spcPts val="0"/>
              </a:spcBef>
              <a:spcAft>
                <a:spcPts val="0"/>
              </a:spcAft>
              <a:buSzPts val="1200"/>
              <a:buChar char="●"/>
            </a:pPr>
            <a:r>
              <a:rPr lang="en" sz="1200"/>
              <a:t>Customers, Users, and Stakeholders……………….…...…....</a:t>
            </a:r>
            <a:r>
              <a:rPr lang="en" sz="1200" u="sng">
                <a:solidFill>
                  <a:schemeClr val="hlink"/>
                </a:solidFill>
                <a:hlinkClick action="ppaction://hlinksldjump" r:id="rId8"/>
              </a:rPr>
              <a:t>12</a:t>
            </a:r>
            <a:endParaRPr sz="1200"/>
          </a:p>
          <a:p>
            <a:pPr indent="-304800" lvl="0" marL="457200" rtl="0" algn="l">
              <a:lnSpc>
                <a:spcPct val="100000"/>
              </a:lnSpc>
              <a:spcBef>
                <a:spcPts val="0"/>
              </a:spcBef>
              <a:spcAft>
                <a:spcPts val="0"/>
              </a:spcAft>
              <a:buSzPts val="1200"/>
              <a:buChar char="●"/>
            </a:pPr>
            <a:r>
              <a:rPr lang="en" sz="1200"/>
              <a:t>Solution Process Flow……..</a:t>
            </a:r>
            <a:r>
              <a:rPr lang="en" sz="1200"/>
              <a:t>………………….……………..…...</a:t>
            </a:r>
            <a:r>
              <a:rPr lang="en" sz="1200"/>
              <a:t>….</a:t>
            </a:r>
            <a:r>
              <a:rPr lang="en" sz="1200" u="sng">
                <a:solidFill>
                  <a:schemeClr val="hlink"/>
                </a:solidFill>
                <a:hlinkClick action="ppaction://hlinksldjump" r:id="rId9"/>
              </a:rPr>
              <a:t>13</a:t>
            </a:r>
            <a:endParaRPr sz="1200"/>
          </a:p>
          <a:p>
            <a:pPr indent="0" lvl="0" marL="0" rtl="0" algn="l">
              <a:lnSpc>
                <a:spcPct val="100000"/>
              </a:lnSpc>
              <a:spcBef>
                <a:spcPts val="1000"/>
              </a:spcBef>
              <a:spcAft>
                <a:spcPts val="0"/>
              </a:spcAft>
              <a:buNone/>
            </a:pPr>
            <a:r>
              <a:rPr lang="en" sz="1200"/>
              <a:t>Design</a:t>
            </a:r>
            <a:endParaRPr sz="1200"/>
          </a:p>
          <a:p>
            <a:pPr indent="-304800" lvl="0" marL="457200" rtl="0" algn="l">
              <a:lnSpc>
                <a:spcPct val="100000"/>
              </a:lnSpc>
              <a:spcBef>
                <a:spcPts val="1000"/>
              </a:spcBef>
              <a:spcAft>
                <a:spcPts val="0"/>
              </a:spcAft>
              <a:buSzPts val="1200"/>
              <a:buChar char="●"/>
            </a:pPr>
            <a:r>
              <a:rPr lang="en" sz="1200"/>
              <a:t>User Roles……………………………………………..……………..…....</a:t>
            </a:r>
            <a:r>
              <a:rPr lang="en" sz="1200" u="sng">
                <a:solidFill>
                  <a:schemeClr val="hlink"/>
                </a:solidFill>
                <a:hlinkClick action="ppaction://hlinksldjump" r:id="rId10"/>
              </a:rPr>
              <a:t>14</a:t>
            </a:r>
            <a:endParaRPr sz="1200"/>
          </a:p>
          <a:p>
            <a:pPr indent="-304800" lvl="0" marL="457200" rtl="0" algn="l">
              <a:lnSpc>
                <a:spcPct val="100000"/>
              </a:lnSpc>
              <a:spcBef>
                <a:spcPts val="0"/>
              </a:spcBef>
              <a:spcAft>
                <a:spcPts val="0"/>
              </a:spcAft>
              <a:buSzPts val="1200"/>
              <a:buChar char="●"/>
            </a:pPr>
            <a:r>
              <a:rPr lang="en" sz="1200"/>
              <a:t>Major Functional Component Diagram (MFCD)...</a:t>
            </a:r>
            <a:r>
              <a:rPr lang="en" sz="1200"/>
              <a:t>.…...</a:t>
            </a:r>
            <a:r>
              <a:rPr lang="en" sz="1200"/>
              <a:t>..</a:t>
            </a:r>
            <a:r>
              <a:rPr lang="en" sz="1200" u="sng">
                <a:solidFill>
                  <a:schemeClr val="hlink"/>
                </a:solidFill>
                <a:hlinkClick action="ppaction://hlinksldjump" r:id="rId11"/>
              </a:rPr>
              <a:t>15</a:t>
            </a:r>
            <a:endParaRPr sz="1200"/>
          </a:p>
          <a:p>
            <a:pPr indent="-304800" lvl="0" marL="457200" rtl="0" algn="l">
              <a:lnSpc>
                <a:spcPct val="100000"/>
              </a:lnSpc>
              <a:spcBef>
                <a:spcPts val="0"/>
              </a:spcBef>
              <a:spcAft>
                <a:spcPts val="0"/>
              </a:spcAft>
              <a:buSzPts val="1200"/>
              <a:buChar char="●"/>
            </a:pPr>
            <a:r>
              <a:rPr lang="en" sz="1200"/>
              <a:t>Dev Tools, Hardware and Software Needs……………..….</a:t>
            </a:r>
            <a:r>
              <a:rPr lang="en" sz="1200" u="sng">
                <a:solidFill>
                  <a:schemeClr val="hlink"/>
                </a:solidFill>
                <a:hlinkClick action="ppaction://hlinksldjump" r:id="rId12"/>
              </a:rPr>
              <a:t>16</a:t>
            </a:r>
            <a:endParaRPr sz="1200"/>
          </a:p>
          <a:p>
            <a:pPr indent="-304800" lvl="0" marL="457200" rtl="0" algn="l">
              <a:lnSpc>
                <a:spcPct val="100000"/>
              </a:lnSpc>
              <a:spcBef>
                <a:spcPts val="0"/>
              </a:spcBef>
              <a:spcAft>
                <a:spcPts val="0"/>
              </a:spcAft>
              <a:buSzPts val="1200"/>
              <a:buChar char="●"/>
            </a:pPr>
            <a:r>
              <a:rPr lang="en" sz="1200"/>
              <a:t>Development Model…………………………………………………..</a:t>
            </a:r>
            <a:r>
              <a:rPr lang="en" sz="1200" u="sng">
                <a:solidFill>
                  <a:schemeClr val="hlink"/>
                </a:solidFill>
                <a:hlinkClick action="ppaction://hlinksldjump" r:id="rId13"/>
              </a:rPr>
              <a:t>17</a:t>
            </a:r>
            <a:endParaRPr sz="1200"/>
          </a:p>
          <a:p>
            <a:pPr indent="-304800" lvl="0" marL="457200" rtl="0" algn="l">
              <a:lnSpc>
                <a:spcPct val="100000"/>
              </a:lnSpc>
              <a:spcBef>
                <a:spcPts val="0"/>
              </a:spcBef>
              <a:spcAft>
                <a:spcPts val="0"/>
              </a:spcAft>
              <a:buSzPts val="1200"/>
              <a:buChar char="●"/>
            </a:pPr>
            <a:r>
              <a:rPr lang="en" sz="1200"/>
              <a:t>Work Breakdown Structure (WBS) Overview…………...</a:t>
            </a:r>
            <a:r>
              <a:rPr lang="en" sz="1200" u="sng">
                <a:solidFill>
                  <a:schemeClr val="hlink"/>
                </a:solidFill>
                <a:hlinkClick action="ppaction://hlinksldjump" r:id="rId14"/>
              </a:rPr>
              <a:t>18</a:t>
            </a:r>
            <a:endParaRPr sz="1200"/>
          </a:p>
          <a:p>
            <a:pPr indent="-304800" lvl="0" marL="457200" rtl="0" algn="l">
              <a:lnSpc>
                <a:spcPct val="100000"/>
              </a:lnSpc>
              <a:spcBef>
                <a:spcPts val="0"/>
              </a:spcBef>
              <a:spcAft>
                <a:spcPts val="0"/>
              </a:spcAft>
              <a:buSzPts val="1200"/>
              <a:buChar char="●"/>
            </a:pPr>
            <a:r>
              <a:rPr lang="en" sz="1200"/>
              <a:t>User Interface………………………………………...….…...……</a:t>
            </a:r>
            <a:r>
              <a:rPr lang="en" sz="1200" u="sng">
                <a:solidFill>
                  <a:schemeClr val="hlink"/>
                </a:solidFill>
                <a:hlinkClick action="ppaction://hlinksldjump" r:id="rId15"/>
              </a:rPr>
              <a:t>19-21</a:t>
            </a:r>
            <a:endParaRPr sz="1200"/>
          </a:p>
          <a:p>
            <a:pPr indent="-304800" lvl="0" marL="457200" rtl="0" algn="l">
              <a:lnSpc>
                <a:spcPct val="100000"/>
              </a:lnSpc>
              <a:spcBef>
                <a:spcPts val="0"/>
              </a:spcBef>
              <a:spcAft>
                <a:spcPts val="0"/>
              </a:spcAft>
              <a:buSzPts val="1200"/>
              <a:buChar char="●"/>
            </a:pPr>
            <a:r>
              <a:rPr lang="en" sz="1200"/>
              <a:t>GUI Mockup…………………………………….…...…….……..…</a:t>
            </a:r>
            <a:r>
              <a:rPr lang="en" sz="1200" u="sng">
                <a:solidFill>
                  <a:schemeClr val="hlink"/>
                </a:solidFill>
                <a:hlinkClick action="ppaction://hlinksldjump" r:id="rId16"/>
              </a:rPr>
              <a:t>22-28</a:t>
            </a:r>
            <a:endParaRPr sz="1200"/>
          </a:p>
          <a:p>
            <a:pPr indent="-304800" lvl="0" marL="457200" rtl="0" algn="l">
              <a:lnSpc>
                <a:spcPct val="100000"/>
              </a:lnSpc>
              <a:spcBef>
                <a:spcPts val="0"/>
              </a:spcBef>
              <a:spcAft>
                <a:spcPts val="0"/>
              </a:spcAft>
              <a:buSzPts val="1200"/>
              <a:buChar char="●"/>
            </a:pPr>
            <a:r>
              <a:rPr lang="en" sz="1200"/>
              <a:t>Algorithm…………………………………….……………….....……</a:t>
            </a:r>
            <a:r>
              <a:rPr lang="en" sz="1200" u="sng">
                <a:solidFill>
                  <a:schemeClr val="hlink"/>
                </a:solidFill>
                <a:hlinkClick action="ppaction://hlinksldjump" r:id="rId17"/>
              </a:rPr>
              <a:t>29-33</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1000"/>
              </a:spcBef>
              <a:spcAft>
                <a:spcPts val="1000"/>
              </a:spcAft>
              <a:buNone/>
            </a:pPr>
            <a:r>
              <a:t/>
            </a:r>
            <a:endParaRPr sz="1200"/>
          </a:p>
        </p:txBody>
      </p:sp>
      <p:sp>
        <p:nvSpPr>
          <p:cNvPr id="143" name="Google Shape;143;p14"/>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144" name="Google Shape;144;p14"/>
          <p:cNvSpPr txBox="1"/>
          <p:nvPr>
            <p:ph idx="4294967295" type="title"/>
          </p:nvPr>
        </p:nvSpPr>
        <p:spPr>
          <a:xfrm>
            <a:off x="985350" y="263300"/>
            <a:ext cx="7173300" cy="6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5" name="Google Shape;145;p14"/>
          <p:cNvSpPr txBox="1"/>
          <p:nvPr>
            <p:ph idx="4294967295" type="body"/>
          </p:nvPr>
        </p:nvSpPr>
        <p:spPr>
          <a:xfrm>
            <a:off x="4572000" y="867800"/>
            <a:ext cx="4350300" cy="396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Design</a:t>
            </a:r>
            <a:endParaRPr sz="1200"/>
          </a:p>
          <a:p>
            <a:pPr indent="-304800" lvl="0" marL="457200" rtl="0" algn="l">
              <a:lnSpc>
                <a:spcPct val="100000"/>
              </a:lnSpc>
              <a:spcBef>
                <a:spcPts val="1000"/>
              </a:spcBef>
              <a:spcAft>
                <a:spcPts val="0"/>
              </a:spcAft>
              <a:buSzPts val="1200"/>
              <a:buChar char="●"/>
            </a:pPr>
            <a:r>
              <a:rPr lang="en" sz="1200"/>
              <a:t>Database…………………………………….…………………..……</a:t>
            </a:r>
            <a:r>
              <a:rPr lang="en" sz="1200" u="sng">
                <a:solidFill>
                  <a:schemeClr val="hlink"/>
                </a:solidFill>
                <a:hlinkClick action="ppaction://hlinksldjump" r:id="rId18"/>
              </a:rPr>
              <a:t>34-35</a:t>
            </a:r>
            <a:endParaRPr sz="1200"/>
          </a:p>
          <a:p>
            <a:pPr indent="-304800" lvl="0" marL="457200" rtl="0" algn="l">
              <a:lnSpc>
                <a:spcPct val="100000"/>
              </a:lnSpc>
              <a:spcBef>
                <a:spcPts val="0"/>
              </a:spcBef>
              <a:spcAft>
                <a:spcPts val="0"/>
              </a:spcAft>
              <a:buSzPts val="1200"/>
              <a:buChar char="●"/>
            </a:pPr>
            <a:r>
              <a:rPr lang="en" sz="1200"/>
              <a:t>External Interface…………………………………….……….....……</a:t>
            </a:r>
            <a:r>
              <a:rPr lang="en" sz="1200" u="sng">
                <a:solidFill>
                  <a:schemeClr val="hlink"/>
                </a:solidFill>
                <a:hlinkClick action="ppaction://hlinksldjump" r:id="rId19"/>
              </a:rPr>
              <a:t>36</a:t>
            </a:r>
            <a:endParaRPr sz="1200"/>
          </a:p>
          <a:p>
            <a:pPr indent="-304800" lvl="0" marL="457200" rtl="0" algn="l">
              <a:lnSpc>
                <a:spcPct val="100000"/>
              </a:lnSpc>
              <a:spcBef>
                <a:spcPts val="0"/>
              </a:spcBef>
              <a:spcAft>
                <a:spcPts val="0"/>
              </a:spcAft>
              <a:buSzPts val="1200"/>
              <a:buChar char="●"/>
            </a:pPr>
            <a:r>
              <a:rPr lang="en" sz="1200"/>
              <a:t>Testing…………………………………….…...……...…….………..…..…</a:t>
            </a:r>
            <a:r>
              <a:rPr lang="en" sz="1200" u="sng">
                <a:solidFill>
                  <a:schemeClr val="hlink"/>
                </a:solidFill>
                <a:hlinkClick action="ppaction://hlinksldjump" r:id="rId20"/>
              </a:rPr>
              <a:t>37</a:t>
            </a:r>
            <a:endParaRPr sz="1200"/>
          </a:p>
          <a:p>
            <a:pPr indent="-304800" lvl="0" marL="457200" rtl="0" algn="l">
              <a:lnSpc>
                <a:spcPct val="100000"/>
              </a:lnSpc>
              <a:spcBef>
                <a:spcPts val="0"/>
              </a:spcBef>
              <a:spcAft>
                <a:spcPts val="0"/>
              </a:spcAft>
              <a:buSzPts val="1200"/>
              <a:buChar char="●"/>
            </a:pPr>
            <a:r>
              <a:rPr lang="en" sz="1200"/>
              <a:t>Risk Matrix and Mitigation Strategies……………….....</a:t>
            </a:r>
            <a:r>
              <a:rPr lang="en" sz="1200" u="sng">
                <a:solidFill>
                  <a:schemeClr val="hlink"/>
                </a:solidFill>
                <a:hlinkClick action="ppaction://hlinksldjump" r:id="rId21"/>
              </a:rPr>
              <a:t>38-39</a:t>
            </a:r>
            <a:endParaRPr sz="1200"/>
          </a:p>
          <a:p>
            <a:pPr indent="-304800" lvl="0" marL="457200" rtl="0" algn="l">
              <a:lnSpc>
                <a:spcPct val="100000"/>
              </a:lnSpc>
              <a:spcBef>
                <a:spcPts val="0"/>
              </a:spcBef>
              <a:spcAft>
                <a:spcPts val="0"/>
              </a:spcAft>
              <a:buSzPts val="1200"/>
              <a:buChar char="●"/>
            </a:pPr>
            <a:r>
              <a:rPr lang="en" sz="1200"/>
              <a:t>Sprint Breakout……………………...……………………….…...….…</a:t>
            </a:r>
            <a:r>
              <a:rPr lang="en" sz="1200" u="sng">
                <a:solidFill>
                  <a:schemeClr val="hlink"/>
                </a:solidFill>
                <a:hlinkClick action="ppaction://hlinksldjump" r:id="rId22"/>
              </a:rPr>
              <a:t>40</a:t>
            </a:r>
            <a:endParaRPr sz="1200"/>
          </a:p>
          <a:p>
            <a:pPr indent="-304800" lvl="0" marL="457200" rtl="0" algn="l">
              <a:lnSpc>
                <a:spcPct val="100000"/>
              </a:lnSpc>
              <a:spcBef>
                <a:spcPts val="0"/>
              </a:spcBef>
              <a:spcAft>
                <a:spcPts val="0"/>
              </a:spcAft>
              <a:buSzPts val="1200"/>
              <a:buChar char="●"/>
            </a:pPr>
            <a:r>
              <a:rPr lang="en" sz="1200"/>
              <a:t>What our Solution will NOT do……………………….…...….…</a:t>
            </a:r>
            <a:r>
              <a:rPr lang="en" sz="1200" u="sng">
                <a:solidFill>
                  <a:schemeClr val="hlink"/>
                </a:solidFill>
                <a:hlinkClick action="ppaction://hlinksldjump" r:id="rId23"/>
              </a:rPr>
              <a:t>41</a:t>
            </a:r>
            <a:endParaRPr sz="1200"/>
          </a:p>
          <a:p>
            <a:pPr indent="-304800" lvl="0" marL="457200" rtl="0" algn="l">
              <a:lnSpc>
                <a:spcPct val="100000"/>
              </a:lnSpc>
              <a:spcBef>
                <a:spcPts val="0"/>
              </a:spcBef>
              <a:spcAft>
                <a:spcPts val="0"/>
              </a:spcAft>
              <a:buSzPts val="1200"/>
              <a:buChar char="●"/>
            </a:pPr>
            <a:r>
              <a:rPr lang="en" sz="1200"/>
              <a:t>Competition matrix………………………………………...….…......</a:t>
            </a:r>
            <a:r>
              <a:rPr lang="en" sz="1200" u="sng">
                <a:solidFill>
                  <a:schemeClr val="hlink"/>
                </a:solidFill>
                <a:hlinkClick action="ppaction://hlinksldjump" r:id="rId24"/>
              </a:rPr>
              <a:t>42</a:t>
            </a:r>
            <a:endParaRPr sz="1200"/>
          </a:p>
          <a:p>
            <a:pPr indent="-304800" lvl="0" marL="457200" rtl="0" algn="l">
              <a:lnSpc>
                <a:spcPct val="100000"/>
              </a:lnSpc>
              <a:spcBef>
                <a:spcPts val="0"/>
              </a:spcBef>
              <a:spcAft>
                <a:spcPts val="0"/>
              </a:spcAft>
              <a:buSzPts val="1200"/>
              <a:buChar char="●"/>
            </a:pPr>
            <a:r>
              <a:rPr lang="en" sz="1200"/>
              <a:t>Benefits to Customer Base……………………………..…….…...</a:t>
            </a:r>
            <a:r>
              <a:rPr lang="en" sz="1200" u="sng">
                <a:solidFill>
                  <a:schemeClr val="hlink"/>
                </a:solidFill>
                <a:hlinkClick action="ppaction://hlinksldjump" r:id="rId25"/>
              </a:rPr>
              <a:t>43</a:t>
            </a:r>
            <a:endParaRPr sz="1200"/>
          </a:p>
          <a:p>
            <a:pPr indent="-304800" lvl="0" marL="457200" rtl="0" algn="l">
              <a:lnSpc>
                <a:spcPct val="100000"/>
              </a:lnSpc>
              <a:spcBef>
                <a:spcPts val="0"/>
              </a:spcBef>
              <a:spcAft>
                <a:spcPts val="0"/>
              </a:spcAft>
              <a:buSzPts val="1200"/>
              <a:buChar char="●"/>
            </a:pPr>
            <a:r>
              <a:rPr lang="en" sz="1200"/>
              <a:t>Conclusion…………………………………….…...……..…….…...……</a:t>
            </a:r>
            <a:r>
              <a:rPr lang="en" sz="1200" u="sng">
                <a:solidFill>
                  <a:schemeClr val="hlink"/>
                </a:solidFill>
                <a:hlinkClick action="ppaction://hlinksldjump" r:id="rId26"/>
              </a:rPr>
              <a:t>44</a:t>
            </a:r>
            <a:endParaRPr sz="1200"/>
          </a:p>
          <a:p>
            <a:pPr indent="-304800" lvl="0" marL="457200" rtl="0" algn="l">
              <a:lnSpc>
                <a:spcPct val="100000"/>
              </a:lnSpc>
              <a:spcBef>
                <a:spcPts val="0"/>
              </a:spcBef>
              <a:spcAft>
                <a:spcPts val="0"/>
              </a:spcAft>
              <a:buSzPts val="1200"/>
              <a:buChar char="●"/>
            </a:pPr>
            <a:r>
              <a:rPr lang="en" sz="1200"/>
              <a:t>Questions…………………………………….….…….…..…….…...……</a:t>
            </a:r>
            <a:r>
              <a:rPr lang="en" sz="1200" u="sng">
                <a:solidFill>
                  <a:schemeClr val="hlink"/>
                </a:solidFill>
                <a:hlinkClick action="ppaction://hlinksldjump" r:id="rId27"/>
              </a:rPr>
              <a:t>45</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References/Appendices</a:t>
            </a:r>
            <a:endParaRPr sz="1200"/>
          </a:p>
          <a:p>
            <a:pPr indent="-304800" lvl="0" marL="457200" rtl="0" algn="l">
              <a:lnSpc>
                <a:spcPct val="100000"/>
              </a:lnSpc>
              <a:spcBef>
                <a:spcPts val="1000"/>
              </a:spcBef>
              <a:spcAft>
                <a:spcPts val="0"/>
              </a:spcAft>
              <a:buSzPts val="1200"/>
              <a:buChar char="●"/>
            </a:pPr>
            <a:r>
              <a:rPr lang="en" sz="1200"/>
              <a:t>References..……………………………………………….......…….</a:t>
            </a:r>
            <a:r>
              <a:rPr lang="en" sz="1200" u="sng">
                <a:solidFill>
                  <a:schemeClr val="hlink"/>
                </a:solidFill>
                <a:hlinkClick action="ppaction://hlinksldjump" r:id="rId28"/>
              </a:rPr>
              <a:t>46-47</a:t>
            </a:r>
            <a:endParaRPr sz="1200"/>
          </a:p>
          <a:p>
            <a:pPr indent="-304800" lvl="0" marL="457200" rtl="0" algn="l">
              <a:lnSpc>
                <a:spcPct val="100000"/>
              </a:lnSpc>
              <a:spcBef>
                <a:spcPts val="0"/>
              </a:spcBef>
              <a:spcAft>
                <a:spcPts val="0"/>
              </a:spcAft>
              <a:buSzPts val="1200"/>
              <a:buChar char="●"/>
            </a:pPr>
            <a:r>
              <a:rPr lang="en" sz="1200"/>
              <a:t>Glossary…....………………………………………………....…...….</a:t>
            </a:r>
            <a:r>
              <a:rPr lang="en" sz="1200" u="sng">
                <a:solidFill>
                  <a:schemeClr val="hlink"/>
                </a:solidFill>
                <a:hlinkClick action="ppaction://hlinksldjump" r:id="rId29"/>
              </a:rPr>
              <a:t>48-49</a:t>
            </a:r>
            <a:endParaRPr sz="1200"/>
          </a:p>
          <a:p>
            <a:pPr indent="-304800" lvl="0" marL="457200" rtl="0" algn="l">
              <a:lnSpc>
                <a:spcPct val="100000"/>
              </a:lnSpc>
              <a:spcBef>
                <a:spcPts val="0"/>
              </a:spcBef>
              <a:spcAft>
                <a:spcPts val="0"/>
              </a:spcAft>
              <a:buSzPts val="1200"/>
              <a:buChar char="●"/>
            </a:pPr>
            <a:r>
              <a:rPr lang="en" sz="1200"/>
              <a:t>Appendix A - User Stories…………………………...…….….</a:t>
            </a:r>
            <a:r>
              <a:rPr lang="en" sz="1200" u="sng">
                <a:solidFill>
                  <a:schemeClr val="hlink"/>
                </a:solidFill>
                <a:hlinkClick action="ppaction://hlinksldjump" r:id="rId30"/>
              </a:rPr>
              <a:t>50-53</a:t>
            </a:r>
            <a:endParaRPr sz="1200"/>
          </a:p>
          <a:p>
            <a:pPr indent="-304800" lvl="0" marL="457200" rtl="0" algn="l">
              <a:lnSpc>
                <a:spcPct val="100000"/>
              </a:lnSpc>
              <a:spcBef>
                <a:spcPts val="0"/>
              </a:spcBef>
              <a:spcAft>
                <a:spcPts val="0"/>
              </a:spcAft>
              <a:buSzPts val="1200"/>
              <a:buChar char="●"/>
            </a:pPr>
            <a:r>
              <a:rPr lang="en" sz="1200"/>
              <a:t>Appendix B - Developer Stories...…………………………</a:t>
            </a:r>
            <a:r>
              <a:rPr lang="en" sz="1200" u="sng">
                <a:solidFill>
                  <a:schemeClr val="hlink"/>
                </a:solidFill>
                <a:hlinkClick action="ppaction://hlinksldjump" r:id="rId31"/>
              </a:rPr>
              <a:t>54-56</a:t>
            </a:r>
            <a:endParaRPr sz="1200"/>
          </a:p>
          <a:p>
            <a:pPr indent="0" lvl="0" marL="0" rtl="0" algn="l">
              <a:lnSpc>
                <a:spcPct val="100000"/>
              </a:lnSpc>
              <a:spcBef>
                <a:spcPts val="1000"/>
              </a:spcBef>
              <a:spcAft>
                <a:spcPts val="1000"/>
              </a:spcAft>
              <a:buNone/>
            </a:pPr>
            <a:r>
              <a:t/>
            </a:r>
            <a:endParaRPr sz="1200"/>
          </a:p>
        </p:txBody>
      </p:sp>
      <p:sp>
        <p:nvSpPr>
          <p:cNvPr id="146" name="Google Shape;14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2"/>
          <p:cNvSpPr txBox="1"/>
          <p:nvPr>
            <p:ph idx="4294967295" type="title"/>
          </p:nvPr>
        </p:nvSpPr>
        <p:spPr>
          <a:xfrm>
            <a:off x="1052550" y="2465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WBS - User Interface - Non Gameplay</a:t>
            </a:r>
            <a:endParaRPr/>
          </a:p>
        </p:txBody>
      </p:sp>
      <p:sp>
        <p:nvSpPr>
          <p:cNvPr id="305" name="Google Shape;30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2"/>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307" name="Google Shape;307;p32"/>
          <p:cNvPicPr preferRelativeResize="0"/>
          <p:nvPr/>
        </p:nvPicPr>
        <p:blipFill>
          <a:blip r:embed="rId4">
            <a:alphaModFix/>
          </a:blip>
          <a:stretch>
            <a:fillRect/>
          </a:stretch>
        </p:blipFill>
        <p:spPr>
          <a:xfrm>
            <a:off x="152400" y="1236825"/>
            <a:ext cx="8839201" cy="3518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3"/>
          <p:cNvSpPr txBox="1"/>
          <p:nvPr>
            <p:ph idx="4294967295" type="title"/>
          </p:nvPr>
        </p:nvSpPr>
        <p:spPr>
          <a:xfrm>
            <a:off x="1111600" y="16990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WBS - User Interface - Gameplay</a:t>
            </a:r>
            <a:endParaRPr/>
          </a:p>
        </p:txBody>
      </p:sp>
      <p:pic>
        <p:nvPicPr>
          <p:cNvPr id="314" name="Google Shape;314;p33"/>
          <p:cNvPicPr preferRelativeResize="0"/>
          <p:nvPr/>
        </p:nvPicPr>
        <p:blipFill>
          <a:blip r:embed="rId4">
            <a:alphaModFix/>
          </a:blip>
          <a:stretch>
            <a:fillRect/>
          </a:stretch>
        </p:blipFill>
        <p:spPr>
          <a:xfrm>
            <a:off x="148000" y="973975"/>
            <a:ext cx="8848000" cy="3857525"/>
          </a:xfrm>
          <a:prstGeom prst="rect">
            <a:avLst/>
          </a:prstGeom>
          <a:noFill/>
          <a:ln>
            <a:noFill/>
          </a:ln>
        </p:spPr>
      </p:pic>
      <p:sp>
        <p:nvSpPr>
          <p:cNvPr id="315" name="Google Shape;315;p33"/>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4"/>
          <p:cNvSpPr txBox="1"/>
          <p:nvPr>
            <p:ph idx="4294967295" type="title"/>
          </p:nvPr>
        </p:nvSpPr>
        <p:spPr>
          <a:xfrm>
            <a:off x="1128750" y="281775"/>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Interface - Site map</a:t>
            </a:r>
            <a:endParaRPr/>
          </a:p>
        </p:txBody>
      </p:sp>
      <p:sp>
        <p:nvSpPr>
          <p:cNvPr id="321" name="Google Shape;32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34"/>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323" name="Google Shape;323;p34"/>
          <p:cNvPicPr preferRelativeResize="0"/>
          <p:nvPr/>
        </p:nvPicPr>
        <p:blipFill>
          <a:blip r:embed="rId3">
            <a:alphaModFix/>
          </a:blip>
          <a:stretch>
            <a:fillRect/>
          </a:stretch>
        </p:blipFill>
        <p:spPr>
          <a:xfrm>
            <a:off x="304800" y="1195875"/>
            <a:ext cx="8839200" cy="311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1297500" y="161725"/>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 Mockup - Account Creation</a:t>
            </a:r>
            <a:endParaRPr/>
          </a:p>
        </p:txBody>
      </p:sp>
      <p:sp>
        <p:nvSpPr>
          <p:cNvPr id="329" name="Google Shape;32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5"/>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331" name="Google Shape;331;p35"/>
          <p:cNvPicPr preferRelativeResize="0"/>
          <p:nvPr/>
        </p:nvPicPr>
        <p:blipFill>
          <a:blip r:embed="rId4">
            <a:alphaModFix/>
          </a:blip>
          <a:stretch>
            <a:fillRect/>
          </a:stretch>
        </p:blipFill>
        <p:spPr>
          <a:xfrm>
            <a:off x="2246700" y="1120625"/>
            <a:ext cx="5140494" cy="3218847"/>
          </a:xfrm>
          <a:prstGeom prst="rect">
            <a:avLst/>
          </a:prstGeom>
          <a:noFill/>
          <a:ln>
            <a:noFill/>
          </a:ln>
        </p:spPr>
      </p:pic>
      <p:sp>
        <p:nvSpPr>
          <p:cNvPr id="332" name="Google Shape;332;p35"/>
          <p:cNvSpPr txBox="1"/>
          <p:nvPr/>
        </p:nvSpPr>
        <p:spPr>
          <a:xfrm>
            <a:off x="2246700" y="4292425"/>
            <a:ext cx="15051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Startup Screen</a:t>
            </a:r>
            <a:endParaRPr sz="1200">
              <a:solidFill>
                <a:srgbClr val="FFFFFF"/>
              </a:solidFill>
              <a:latin typeface="Lato"/>
              <a:ea typeface="Lato"/>
              <a:cs typeface="Lato"/>
              <a:sym typeface="Lato"/>
            </a:endParaRPr>
          </a:p>
        </p:txBody>
      </p:sp>
      <p:sp>
        <p:nvSpPr>
          <p:cNvPr id="333" name="Google Shape;333;p35"/>
          <p:cNvSpPr txBox="1"/>
          <p:nvPr/>
        </p:nvSpPr>
        <p:spPr>
          <a:xfrm>
            <a:off x="4184250" y="4292425"/>
            <a:ext cx="12654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Log In Screen</a:t>
            </a:r>
            <a:endParaRPr sz="1200">
              <a:solidFill>
                <a:srgbClr val="FFFFFF"/>
              </a:solidFill>
              <a:latin typeface="Lato"/>
              <a:ea typeface="Lato"/>
              <a:cs typeface="Lato"/>
              <a:sym typeface="Lato"/>
            </a:endParaRPr>
          </a:p>
        </p:txBody>
      </p:sp>
      <p:sp>
        <p:nvSpPr>
          <p:cNvPr id="334" name="Google Shape;334;p35"/>
          <p:cNvSpPr txBox="1"/>
          <p:nvPr/>
        </p:nvSpPr>
        <p:spPr>
          <a:xfrm>
            <a:off x="5920600" y="4292425"/>
            <a:ext cx="13692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Account Creation</a:t>
            </a:r>
            <a:endParaRPr sz="1200">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 Mockup - Settings</a:t>
            </a:r>
            <a:endParaRPr/>
          </a:p>
        </p:txBody>
      </p:sp>
      <p:sp>
        <p:nvSpPr>
          <p:cNvPr id="340" name="Google Shape;34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36"/>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342" name="Google Shape;342;p36"/>
          <p:cNvSpPr txBox="1"/>
          <p:nvPr/>
        </p:nvSpPr>
        <p:spPr>
          <a:xfrm>
            <a:off x="1347750" y="3388200"/>
            <a:ext cx="11841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Settings Page</a:t>
            </a:r>
            <a:endParaRPr sz="1200">
              <a:solidFill>
                <a:srgbClr val="FFFFFF"/>
              </a:solidFill>
              <a:latin typeface="Lato"/>
              <a:ea typeface="Lato"/>
              <a:cs typeface="Lato"/>
              <a:sym typeface="Lato"/>
            </a:endParaRPr>
          </a:p>
        </p:txBody>
      </p:sp>
      <p:sp>
        <p:nvSpPr>
          <p:cNvPr id="343" name="Google Shape;343;p36"/>
          <p:cNvSpPr txBox="1"/>
          <p:nvPr/>
        </p:nvSpPr>
        <p:spPr>
          <a:xfrm>
            <a:off x="2664950" y="3381450"/>
            <a:ext cx="11841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Avatar Customization</a:t>
            </a:r>
            <a:endParaRPr sz="1200">
              <a:solidFill>
                <a:srgbClr val="FFFFFF"/>
              </a:solidFill>
              <a:latin typeface="Lato"/>
              <a:ea typeface="Lato"/>
              <a:cs typeface="Lato"/>
              <a:sym typeface="Lato"/>
            </a:endParaRPr>
          </a:p>
        </p:txBody>
      </p:sp>
      <p:sp>
        <p:nvSpPr>
          <p:cNvPr id="344" name="Google Shape;344;p36"/>
          <p:cNvSpPr txBox="1"/>
          <p:nvPr/>
        </p:nvSpPr>
        <p:spPr>
          <a:xfrm>
            <a:off x="6374450" y="3381450"/>
            <a:ext cx="1472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Lato"/>
                <a:ea typeface="Lato"/>
                <a:cs typeface="Lato"/>
                <a:sym typeface="Lato"/>
              </a:rPr>
              <a:t>Account Management</a:t>
            </a:r>
            <a:endParaRPr sz="1100">
              <a:solidFill>
                <a:srgbClr val="FFFFFF"/>
              </a:solidFill>
              <a:latin typeface="Lato"/>
              <a:ea typeface="Lato"/>
              <a:cs typeface="Lato"/>
              <a:sym typeface="Lato"/>
            </a:endParaRPr>
          </a:p>
        </p:txBody>
      </p:sp>
      <p:sp>
        <p:nvSpPr>
          <p:cNvPr id="345" name="Google Shape;345;p36"/>
          <p:cNvSpPr txBox="1"/>
          <p:nvPr/>
        </p:nvSpPr>
        <p:spPr>
          <a:xfrm>
            <a:off x="3819750" y="3381450"/>
            <a:ext cx="15024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Edit Profile -</a:t>
            </a:r>
            <a:br>
              <a:rPr lang="en" sz="1200">
                <a:solidFill>
                  <a:srgbClr val="FFFFFF"/>
                </a:solidFill>
                <a:latin typeface="Lato"/>
                <a:ea typeface="Lato"/>
                <a:cs typeface="Lato"/>
                <a:sym typeface="Lato"/>
              </a:rPr>
            </a:br>
            <a:r>
              <a:rPr lang="en" sz="1200">
                <a:solidFill>
                  <a:srgbClr val="FFFFFF"/>
                </a:solidFill>
                <a:latin typeface="Lato"/>
                <a:ea typeface="Lato"/>
                <a:cs typeface="Lato"/>
                <a:sym typeface="Lato"/>
              </a:rPr>
              <a:t>Tap to edit</a:t>
            </a:r>
            <a:endParaRPr sz="1200">
              <a:solidFill>
                <a:srgbClr val="FFFFFF"/>
              </a:solidFill>
              <a:latin typeface="Lato"/>
              <a:ea typeface="Lato"/>
              <a:cs typeface="Lato"/>
              <a:sym typeface="Lato"/>
            </a:endParaRPr>
          </a:p>
        </p:txBody>
      </p:sp>
      <p:sp>
        <p:nvSpPr>
          <p:cNvPr id="346" name="Google Shape;346;p36"/>
          <p:cNvSpPr txBox="1"/>
          <p:nvPr/>
        </p:nvSpPr>
        <p:spPr>
          <a:xfrm>
            <a:off x="5213150" y="3381450"/>
            <a:ext cx="12360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Goals-</a:t>
            </a:r>
            <a:endParaRPr sz="1200">
              <a:solidFill>
                <a:srgbClr val="FFFFFF"/>
              </a:solidFill>
              <a:latin typeface="Lato"/>
              <a:ea typeface="Lato"/>
              <a:cs typeface="Lato"/>
              <a:sym typeface="Lato"/>
            </a:endParaRPr>
          </a:p>
          <a:p>
            <a:pPr indent="0" lvl="0" marL="0" rtl="0" algn="ctr">
              <a:spcBef>
                <a:spcPts val="0"/>
              </a:spcBef>
              <a:spcAft>
                <a:spcPts val="0"/>
              </a:spcAft>
              <a:buNone/>
            </a:pPr>
            <a:r>
              <a:rPr lang="en" sz="1200">
                <a:solidFill>
                  <a:srgbClr val="FFFFFF"/>
                </a:solidFill>
                <a:latin typeface="Lato"/>
                <a:ea typeface="Lato"/>
                <a:cs typeface="Lato"/>
                <a:sym typeface="Lato"/>
              </a:rPr>
              <a:t>Tap to edit</a:t>
            </a:r>
            <a:endParaRPr sz="1200">
              <a:solidFill>
                <a:srgbClr val="FFFFFF"/>
              </a:solidFill>
              <a:latin typeface="Lato"/>
              <a:ea typeface="Lato"/>
              <a:cs typeface="Lato"/>
              <a:sym typeface="Lato"/>
            </a:endParaRPr>
          </a:p>
        </p:txBody>
      </p:sp>
      <p:sp>
        <p:nvSpPr>
          <p:cNvPr id="347" name="Google Shape;347;p36"/>
          <p:cNvSpPr txBox="1"/>
          <p:nvPr/>
        </p:nvSpPr>
        <p:spPr>
          <a:xfrm>
            <a:off x="7576375" y="3381450"/>
            <a:ext cx="16725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Connecting External Devices</a:t>
            </a:r>
            <a:endParaRPr sz="1200">
              <a:solidFill>
                <a:srgbClr val="FFFFFF"/>
              </a:solidFill>
              <a:latin typeface="Lato"/>
              <a:ea typeface="Lato"/>
              <a:cs typeface="Lato"/>
              <a:sym typeface="Lato"/>
            </a:endParaRPr>
          </a:p>
        </p:txBody>
      </p:sp>
      <p:pic>
        <p:nvPicPr>
          <p:cNvPr id="348" name="Google Shape;348;p36"/>
          <p:cNvPicPr preferRelativeResize="0"/>
          <p:nvPr/>
        </p:nvPicPr>
        <p:blipFill>
          <a:blip r:embed="rId3">
            <a:alphaModFix/>
          </a:blip>
          <a:stretch>
            <a:fillRect/>
          </a:stretch>
        </p:blipFill>
        <p:spPr>
          <a:xfrm>
            <a:off x="74650" y="1138075"/>
            <a:ext cx="8946492" cy="2319570"/>
          </a:xfrm>
          <a:prstGeom prst="rect">
            <a:avLst/>
          </a:prstGeom>
          <a:noFill/>
          <a:ln>
            <a:noFill/>
          </a:ln>
        </p:spPr>
      </p:pic>
      <p:sp>
        <p:nvSpPr>
          <p:cNvPr id="349" name="Google Shape;349;p36"/>
          <p:cNvSpPr txBox="1"/>
          <p:nvPr/>
        </p:nvSpPr>
        <p:spPr>
          <a:xfrm>
            <a:off x="74650" y="3381450"/>
            <a:ext cx="10776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Home Page</a:t>
            </a:r>
            <a:endParaRPr>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7"/>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 Mockup - Progress &amp; Diet Journal</a:t>
            </a:r>
            <a:endParaRPr/>
          </a:p>
        </p:txBody>
      </p:sp>
      <p:sp>
        <p:nvSpPr>
          <p:cNvPr id="355" name="Google Shape;35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37"/>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357" name="Google Shape;357;p37"/>
          <p:cNvPicPr preferRelativeResize="0"/>
          <p:nvPr/>
        </p:nvPicPr>
        <p:blipFill>
          <a:blip r:embed="rId4">
            <a:alphaModFix/>
          </a:blip>
          <a:stretch>
            <a:fillRect/>
          </a:stretch>
        </p:blipFill>
        <p:spPr>
          <a:xfrm>
            <a:off x="152400" y="1503800"/>
            <a:ext cx="8839188" cy="2658679"/>
          </a:xfrm>
          <a:prstGeom prst="rect">
            <a:avLst/>
          </a:prstGeom>
          <a:noFill/>
          <a:ln>
            <a:noFill/>
          </a:ln>
        </p:spPr>
      </p:pic>
      <p:sp>
        <p:nvSpPr>
          <p:cNvPr id="358" name="Google Shape;358;p37"/>
          <p:cNvSpPr txBox="1"/>
          <p:nvPr/>
        </p:nvSpPr>
        <p:spPr>
          <a:xfrm>
            <a:off x="1791450" y="3800425"/>
            <a:ext cx="13059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59" name="Google Shape;359;p37"/>
          <p:cNvSpPr txBox="1"/>
          <p:nvPr/>
        </p:nvSpPr>
        <p:spPr>
          <a:xfrm>
            <a:off x="3097350" y="3795625"/>
            <a:ext cx="1614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60" name="Google Shape;360;p37"/>
          <p:cNvSpPr txBox="1"/>
          <p:nvPr/>
        </p:nvSpPr>
        <p:spPr>
          <a:xfrm>
            <a:off x="6333750" y="4162475"/>
            <a:ext cx="119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Food Search</a:t>
            </a:r>
            <a:endParaRPr sz="1200">
              <a:solidFill>
                <a:srgbClr val="FFFFFF"/>
              </a:solidFill>
              <a:latin typeface="Lato"/>
              <a:ea typeface="Lato"/>
              <a:cs typeface="Lato"/>
              <a:sym typeface="Lato"/>
            </a:endParaRPr>
          </a:p>
        </p:txBody>
      </p:sp>
      <p:sp>
        <p:nvSpPr>
          <p:cNvPr id="361" name="Google Shape;361;p37"/>
          <p:cNvSpPr txBox="1"/>
          <p:nvPr/>
        </p:nvSpPr>
        <p:spPr>
          <a:xfrm>
            <a:off x="338250" y="4162475"/>
            <a:ext cx="13395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Progress Page</a:t>
            </a:r>
            <a:endParaRPr sz="1200">
              <a:solidFill>
                <a:srgbClr val="FFFFFF"/>
              </a:solidFill>
              <a:latin typeface="Lato"/>
              <a:ea typeface="Lato"/>
              <a:cs typeface="Lato"/>
              <a:sym typeface="Lato"/>
            </a:endParaRPr>
          </a:p>
        </p:txBody>
      </p:sp>
      <p:sp>
        <p:nvSpPr>
          <p:cNvPr id="362" name="Google Shape;362;p37"/>
          <p:cNvSpPr txBox="1"/>
          <p:nvPr/>
        </p:nvSpPr>
        <p:spPr>
          <a:xfrm>
            <a:off x="1911600" y="4162475"/>
            <a:ext cx="10656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Diet Journal</a:t>
            </a:r>
            <a:endParaRPr sz="1200">
              <a:solidFill>
                <a:srgbClr val="FFFFFF"/>
              </a:solidFill>
              <a:latin typeface="Lato"/>
              <a:ea typeface="Lato"/>
              <a:cs typeface="Lato"/>
              <a:sym typeface="Lato"/>
            </a:endParaRPr>
          </a:p>
        </p:txBody>
      </p:sp>
      <p:sp>
        <p:nvSpPr>
          <p:cNvPr id="363" name="Google Shape;363;p37"/>
          <p:cNvSpPr txBox="1"/>
          <p:nvPr/>
        </p:nvSpPr>
        <p:spPr>
          <a:xfrm>
            <a:off x="3211050" y="4162475"/>
            <a:ext cx="14061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Options to add  a food</a:t>
            </a:r>
            <a:endParaRPr sz="1200">
              <a:solidFill>
                <a:srgbClr val="FFFFFF"/>
              </a:solidFill>
              <a:latin typeface="Lato"/>
              <a:ea typeface="Lato"/>
              <a:cs typeface="Lato"/>
              <a:sym typeface="Lato"/>
            </a:endParaRPr>
          </a:p>
        </p:txBody>
      </p:sp>
      <p:sp>
        <p:nvSpPr>
          <p:cNvPr id="364" name="Google Shape;364;p37"/>
          <p:cNvSpPr txBox="1"/>
          <p:nvPr/>
        </p:nvSpPr>
        <p:spPr>
          <a:xfrm>
            <a:off x="4677250" y="4162475"/>
            <a:ext cx="15246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Custom Food Entry</a:t>
            </a:r>
            <a:endParaRPr sz="1200">
              <a:solidFill>
                <a:srgbClr val="FFFFFF"/>
              </a:solidFill>
              <a:latin typeface="Lato"/>
              <a:ea typeface="Lato"/>
              <a:cs typeface="Lato"/>
              <a:sym typeface="Lato"/>
            </a:endParaRPr>
          </a:p>
        </p:txBody>
      </p:sp>
      <p:sp>
        <p:nvSpPr>
          <p:cNvPr id="365" name="Google Shape;365;p37"/>
          <p:cNvSpPr txBox="1"/>
          <p:nvPr/>
        </p:nvSpPr>
        <p:spPr>
          <a:xfrm>
            <a:off x="7525350" y="4162475"/>
            <a:ext cx="1673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Tracking Searched food</a:t>
            </a:r>
            <a:endParaRPr sz="1200">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 Mockup - Challenges</a:t>
            </a:r>
            <a:endParaRPr/>
          </a:p>
        </p:txBody>
      </p:sp>
      <p:sp>
        <p:nvSpPr>
          <p:cNvPr id="371" name="Google Shape;37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38"/>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373" name="Google Shape;373;p38"/>
          <p:cNvSpPr txBox="1"/>
          <p:nvPr/>
        </p:nvSpPr>
        <p:spPr>
          <a:xfrm>
            <a:off x="56175" y="3766075"/>
            <a:ext cx="17244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Challenges</a:t>
            </a:r>
            <a:r>
              <a:rPr lang="en" sz="1200">
                <a:solidFill>
                  <a:srgbClr val="FFFFFF"/>
                </a:solidFill>
                <a:latin typeface="Lato"/>
                <a:ea typeface="Lato"/>
                <a:cs typeface="Lato"/>
                <a:sym typeface="Lato"/>
              </a:rPr>
              <a:t> Page</a:t>
            </a:r>
            <a:endParaRPr sz="1200">
              <a:solidFill>
                <a:srgbClr val="FFFFFF"/>
              </a:solidFill>
              <a:latin typeface="Lato"/>
              <a:ea typeface="Lato"/>
              <a:cs typeface="Lato"/>
              <a:sym typeface="Lato"/>
            </a:endParaRPr>
          </a:p>
        </p:txBody>
      </p:sp>
      <p:sp>
        <p:nvSpPr>
          <p:cNvPr id="374" name="Google Shape;374;p38"/>
          <p:cNvSpPr txBox="1"/>
          <p:nvPr/>
        </p:nvSpPr>
        <p:spPr>
          <a:xfrm>
            <a:off x="1480150" y="3766075"/>
            <a:ext cx="11100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Filter search Challenges</a:t>
            </a:r>
            <a:endParaRPr sz="1200">
              <a:solidFill>
                <a:srgbClr val="FFFFFF"/>
              </a:solidFill>
              <a:latin typeface="Lato"/>
              <a:ea typeface="Lato"/>
              <a:cs typeface="Lato"/>
              <a:sym typeface="Lato"/>
            </a:endParaRPr>
          </a:p>
        </p:txBody>
      </p:sp>
      <p:sp>
        <p:nvSpPr>
          <p:cNvPr id="375" name="Google Shape;375;p38"/>
          <p:cNvSpPr txBox="1"/>
          <p:nvPr/>
        </p:nvSpPr>
        <p:spPr>
          <a:xfrm>
            <a:off x="3982550" y="3766075"/>
            <a:ext cx="1139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Challenges Selection</a:t>
            </a:r>
            <a:endParaRPr sz="1200">
              <a:solidFill>
                <a:srgbClr val="FFFFFF"/>
              </a:solidFill>
              <a:latin typeface="Lato"/>
              <a:ea typeface="Lato"/>
              <a:cs typeface="Lato"/>
              <a:sym typeface="Lato"/>
            </a:endParaRPr>
          </a:p>
        </p:txBody>
      </p:sp>
      <p:sp>
        <p:nvSpPr>
          <p:cNvPr id="376" name="Google Shape;376;p38"/>
          <p:cNvSpPr txBox="1"/>
          <p:nvPr/>
        </p:nvSpPr>
        <p:spPr>
          <a:xfrm>
            <a:off x="5231450" y="3766075"/>
            <a:ext cx="13026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Add to specific challenge</a:t>
            </a:r>
            <a:endParaRPr sz="1200">
              <a:solidFill>
                <a:srgbClr val="FFFFFF"/>
              </a:solidFill>
              <a:latin typeface="Lato"/>
              <a:ea typeface="Lato"/>
              <a:cs typeface="Lato"/>
              <a:sym typeface="Lato"/>
            </a:endParaRPr>
          </a:p>
        </p:txBody>
      </p:sp>
      <p:sp>
        <p:nvSpPr>
          <p:cNvPr id="377" name="Google Shape;377;p38"/>
          <p:cNvSpPr txBox="1"/>
          <p:nvPr/>
        </p:nvSpPr>
        <p:spPr>
          <a:xfrm>
            <a:off x="5380325" y="3766075"/>
            <a:ext cx="9171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378" name="Google Shape;378;p38"/>
          <p:cNvSpPr txBox="1"/>
          <p:nvPr/>
        </p:nvSpPr>
        <p:spPr>
          <a:xfrm>
            <a:off x="6514650" y="3766075"/>
            <a:ext cx="12582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During tracking</a:t>
            </a:r>
            <a:endParaRPr sz="1200">
              <a:solidFill>
                <a:srgbClr val="FFFFFF"/>
              </a:solidFill>
              <a:latin typeface="Lato"/>
              <a:ea typeface="Lato"/>
              <a:cs typeface="Lato"/>
              <a:sym typeface="Lato"/>
            </a:endParaRPr>
          </a:p>
        </p:txBody>
      </p:sp>
      <p:sp>
        <p:nvSpPr>
          <p:cNvPr id="379" name="Google Shape;379;p38"/>
          <p:cNvSpPr txBox="1"/>
          <p:nvPr/>
        </p:nvSpPr>
        <p:spPr>
          <a:xfrm>
            <a:off x="7829650" y="3766075"/>
            <a:ext cx="12285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Finish Tracking</a:t>
            </a:r>
            <a:endParaRPr sz="1200">
              <a:solidFill>
                <a:srgbClr val="FFFFFF"/>
              </a:solidFill>
              <a:latin typeface="Lato"/>
              <a:ea typeface="Lato"/>
              <a:cs typeface="Lato"/>
              <a:sym typeface="Lato"/>
            </a:endParaRPr>
          </a:p>
        </p:txBody>
      </p:sp>
      <p:sp>
        <p:nvSpPr>
          <p:cNvPr id="380" name="Google Shape;380;p38"/>
          <p:cNvSpPr txBox="1"/>
          <p:nvPr/>
        </p:nvSpPr>
        <p:spPr>
          <a:xfrm>
            <a:off x="2545738" y="3751675"/>
            <a:ext cx="15579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Add preset challenge</a:t>
            </a:r>
            <a:endParaRPr sz="1200">
              <a:solidFill>
                <a:srgbClr val="FFFFFF"/>
              </a:solidFill>
              <a:latin typeface="Lato"/>
              <a:ea typeface="Lato"/>
              <a:cs typeface="Lato"/>
              <a:sym typeface="Lato"/>
            </a:endParaRPr>
          </a:p>
        </p:txBody>
      </p:sp>
      <p:pic>
        <p:nvPicPr>
          <p:cNvPr id="381" name="Google Shape;381;p38"/>
          <p:cNvPicPr preferRelativeResize="0"/>
          <p:nvPr/>
        </p:nvPicPr>
        <p:blipFill>
          <a:blip r:embed="rId4">
            <a:alphaModFix/>
          </a:blip>
          <a:stretch>
            <a:fillRect/>
          </a:stretch>
        </p:blipFill>
        <p:spPr>
          <a:xfrm>
            <a:off x="167200" y="1452050"/>
            <a:ext cx="8853957" cy="23517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39"/>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 Mockup - In-Game Menu</a:t>
            </a:r>
            <a:endParaRPr/>
          </a:p>
        </p:txBody>
      </p:sp>
      <p:sp>
        <p:nvSpPr>
          <p:cNvPr id="387" name="Google Shape;38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39"/>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389" name="Google Shape;389;p39"/>
          <p:cNvPicPr preferRelativeResize="0"/>
          <p:nvPr/>
        </p:nvPicPr>
        <p:blipFill>
          <a:blip r:embed="rId4">
            <a:alphaModFix/>
          </a:blip>
          <a:stretch>
            <a:fillRect/>
          </a:stretch>
        </p:blipFill>
        <p:spPr>
          <a:xfrm>
            <a:off x="1680750" y="1155450"/>
            <a:ext cx="5932252" cy="3218853"/>
          </a:xfrm>
          <a:prstGeom prst="rect">
            <a:avLst/>
          </a:prstGeom>
          <a:noFill/>
          <a:ln>
            <a:noFill/>
          </a:ln>
        </p:spPr>
      </p:pic>
      <p:sp>
        <p:nvSpPr>
          <p:cNvPr id="390" name="Google Shape;390;p39"/>
          <p:cNvSpPr txBox="1"/>
          <p:nvPr/>
        </p:nvSpPr>
        <p:spPr>
          <a:xfrm>
            <a:off x="2392325" y="2515425"/>
            <a:ext cx="68898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In Town</a:t>
            </a:r>
            <a:endParaRPr>
              <a:solidFill>
                <a:srgbClr val="FFFFFF"/>
              </a:solidFill>
              <a:latin typeface="Lato"/>
              <a:ea typeface="Lato"/>
              <a:cs typeface="Lato"/>
              <a:sym typeface="Lato"/>
            </a:endParaRPr>
          </a:p>
        </p:txBody>
      </p:sp>
      <p:sp>
        <p:nvSpPr>
          <p:cNvPr id="391" name="Google Shape;391;p39"/>
          <p:cNvSpPr txBox="1"/>
          <p:nvPr/>
        </p:nvSpPr>
        <p:spPr>
          <a:xfrm>
            <a:off x="5598025" y="2515425"/>
            <a:ext cx="68898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Main Menu</a:t>
            </a:r>
            <a:endParaRPr>
              <a:solidFill>
                <a:srgbClr val="FFFFFF"/>
              </a:solidFill>
              <a:latin typeface="Lato"/>
              <a:ea typeface="Lato"/>
              <a:cs typeface="Lato"/>
              <a:sym typeface="Lato"/>
            </a:endParaRPr>
          </a:p>
        </p:txBody>
      </p:sp>
      <p:sp>
        <p:nvSpPr>
          <p:cNvPr id="392" name="Google Shape;392;p39"/>
          <p:cNvSpPr txBox="1"/>
          <p:nvPr/>
        </p:nvSpPr>
        <p:spPr>
          <a:xfrm>
            <a:off x="2600100" y="4305775"/>
            <a:ext cx="12081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Weapons</a:t>
            </a:r>
            <a:endParaRPr>
              <a:solidFill>
                <a:srgbClr val="FFFFFF"/>
              </a:solidFill>
              <a:latin typeface="Lato"/>
              <a:ea typeface="Lato"/>
              <a:cs typeface="Lato"/>
              <a:sym typeface="Lato"/>
            </a:endParaRPr>
          </a:p>
        </p:txBody>
      </p:sp>
      <p:sp>
        <p:nvSpPr>
          <p:cNvPr id="393" name="Google Shape;393;p39"/>
          <p:cNvSpPr txBox="1"/>
          <p:nvPr/>
        </p:nvSpPr>
        <p:spPr>
          <a:xfrm>
            <a:off x="4814000" y="4229575"/>
            <a:ext cx="2799000" cy="80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Tap to equip  Weapons</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Hold down to add to quick slots</a:t>
            </a:r>
            <a:endParaRPr>
              <a:solidFill>
                <a:srgbClr val="FFFFFF"/>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In-Game Dungeon and Store </a:t>
            </a:r>
            <a:endParaRPr/>
          </a:p>
        </p:txBody>
      </p:sp>
      <p:sp>
        <p:nvSpPr>
          <p:cNvPr id="399" name="Google Shape;39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40"/>
          <p:cNvPicPr preferRelativeResize="0"/>
          <p:nvPr/>
        </p:nvPicPr>
        <p:blipFill>
          <a:blip r:embed="rId3">
            <a:alphaModFix/>
          </a:blip>
          <a:stretch>
            <a:fillRect/>
          </a:stretch>
        </p:blipFill>
        <p:spPr>
          <a:xfrm>
            <a:off x="0" y="1066311"/>
            <a:ext cx="9143994" cy="1627028"/>
          </a:xfrm>
          <a:prstGeom prst="rect">
            <a:avLst/>
          </a:prstGeom>
          <a:noFill/>
          <a:ln>
            <a:noFill/>
          </a:ln>
        </p:spPr>
      </p:pic>
      <p:pic>
        <p:nvPicPr>
          <p:cNvPr id="401" name="Google Shape;401;p40"/>
          <p:cNvPicPr preferRelativeResize="0"/>
          <p:nvPr/>
        </p:nvPicPr>
        <p:blipFill>
          <a:blip r:embed="rId4">
            <a:alphaModFix/>
          </a:blip>
          <a:stretch>
            <a:fillRect/>
          </a:stretch>
        </p:blipFill>
        <p:spPr>
          <a:xfrm>
            <a:off x="0" y="3103465"/>
            <a:ext cx="9144000" cy="1510819"/>
          </a:xfrm>
          <a:prstGeom prst="rect">
            <a:avLst/>
          </a:prstGeom>
          <a:noFill/>
          <a:ln>
            <a:noFill/>
          </a:ln>
        </p:spPr>
      </p:pic>
      <p:sp>
        <p:nvSpPr>
          <p:cNvPr id="402" name="Google Shape;402;p40"/>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403" name="Google Shape;403;p40"/>
          <p:cNvSpPr txBox="1"/>
          <p:nvPr/>
        </p:nvSpPr>
        <p:spPr>
          <a:xfrm>
            <a:off x="578950" y="2617150"/>
            <a:ext cx="867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Dungeon Selection				        In-Combat			   Hold Attack for access to quickslots		</a:t>
            </a:r>
            <a:endParaRPr>
              <a:solidFill>
                <a:srgbClr val="FFFFFF"/>
              </a:solidFill>
              <a:latin typeface="Lato"/>
              <a:ea typeface="Lato"/>
              <a:cs typeface="Lato"/>
              <a:sym typeface="Lato"/>
            </a:endParaRPr>
          </a:p>
        </p:txBody>
      </p:sp>
      <p:sp>
        <p:nvSpPr>
          <p:cNvPr id="404" name="Google Shape;404;p40"/>
          <p:cNvSpPr txBox="1"/>
          <p:nvPr/>
        </p:nvSpPr>
        <p:spPr>
          <a:xfrm>
            <a:off x="1136500" y="4508400"/>
            <a:ext cx="77142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Store					          Options for buying				                 Verify action</a:t>
            </a:r>
            <a:endParaRPr>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In-Game Blacksmith</a:t>
            </a:r>
            <a:endParaRPr/>
          </a:p>
        </p:txBody>
      </p:sp>
      <p:sp>
        <p:nvSpPr>
          <p:cNvPr id="410" name="Google Shape;41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41"/>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12" name="Google Shape;412;p41"/>
          <p:cNvPicPr preferRelativeResize="0"/>
          <p:nvPr/>
        </p:nvPicPr>
        <p:blipFill>
          <a:blip r:embed="rId4">
            <a:alphaModFix/>
          </a:blip>
          <a:stretch>
            <a:fillRect/>
          </a:stretch>
        </p:blipFill>
        <p:spPr>
          <a:xfrm>
            <a:off x="56475" y="1209275"/>
            <a:ext cx="9022273" cy="3232900"/>
          </a:xfrm>
          <a:prstGeom prst="rect">
            <a:avLst/>
          </a:prstGeom>
          <a:noFill/>
          <a:ln>
            <a:noFill/>
          </a:ln>
        </p:spPr>
      </p:pic>
      <p:sp>
        <p:nvSpPr>
          <p:cNvPr id="413" name="Google Shape;413;p41"/>
          <p:cNvSpPr txBox="1"/>
          <p:nvPr/>
        </p:nvSpPr>
        <p:spPr>
          <a:xfrm>
            <a:off x="1028700" y="2591625"/>
            <a:ext cx="80499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Blacksmith			  Forging selection - Greyed if unavailable			  Verify action	</a:t>
            </a:r>
            <a:endParaRPr>
              <a:solidFill>
                <a:srgbClr val="FFFFFF"/>
              </a:solidFill>
              <a:latin typeface="Lato"/>
              <a:ea typeface="Lato"/>
              <a:cs typeface="Lato"/>
              <a:sym typeface="Lato"/>
            </a:endParaRPr>
          </a:p>
        </p:txBody>
      </p:sp>
      <p:sp>
        <p:nvSpPr>
          <p:cNvPr id="414" name="Google Shape;414;p41"/>
          <p:cNvSpPr txBox="1"/>
          <p:nvPr/>
        </p:nvSpPr>
        <p:spPr>
          <a:xfrm>
            <a:off x="2544700" y="4339800"/>
            <a:ext cx="68898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Salvage option				       Verify Action</a:t>
            </a:r>
            <a:endParaRPr>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1251050" y="355825"/>
            <a:ext cx="71733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Meet the Team!</a:t>
            </a:r>
            <a:endParaRPr/>
          </a:p>
        </p:txBody>
      </p:sp>
      <p:pic>
        <p:nvPicPr>
          <p:cNvPr id="152" name="Google Shape;152;p15"/>
          <p:cNvPicPr preferRelativeResize="0"/>
          <p:nvPr/>
        </p:nvPicPr>
        <p:blipFill>
          <a:blip r:embed="rId4">
            <a:alphaModFix/>
          </a:blip>
          <a:stretch>
            <a:fillRect/>
          </a:stretch>
        </p:blipFill>
        <p:spPr>
          <a:xfrm>
            <a:off x="1251050" y="1118950"/>
            <a:ext cx="1277625" cy="1277625"/>
          </a:xfrm>
          <a:prstGeom prst="rect">
            <a:avLst/>
          </a:prstGeom>
          <a:noFill/>
          <a:ln cap="flat" cmpd="sng" w="28575">
            <a:solidFill>
              <a:schemeClr val="lt2"/>
            </a:solidFill>
            <a:prstDash val="solid"/>
            <a:round/>
            <a:headEnd len="sm" w="sm" type="none"/>
            <a:tailEnd len="sm" w="sm" type="none"/>
          </a:ln>
        </p:spPr>
      </p:pic>
      <p:pic>
        <p:nvPicPr>
          <p:cNvPr id="153" name="Google Shape;153;p15"/>
          <p:cNvPicPr preferRelativeResize="0"/>
          <p:nvPr/>
        </p:nvPicPr>
        <p:blipFill>
          <a:blip r:embed="rId5">
            <a:alphaModFix/>
          </a:blip>
          <a:stretch>
            <a:fillRect/>
          </a:stretch>
        </p:blipFill>
        <p:spPr>
          <a:xfrm>
            <a:off x="3206350" y="1118950"/>
            <a:ext cx="1277625" cy="1277625"/>
          </a:xfrm>
          <a:prstGeom prst="rect">
            <a:avLst/>
          </a:prstGeom>
          <a:noFill/>
          <a:ln cap="flat" cmpd="sng" w="28575">
            <a:solidFill>
              <a:schemeClr val="lt2"/>
            </a:solidFill>
            <a:prstDash val="solid"/>
            <a:round/>
            <a:headEnd len="sm" w="sm" type="none"/>
            <a:tailEnd len="sm" w="sm" type="none"/>
          </a:ln>
        </p:spPr>
      </p:pic>
      <p:pic>
        <p:nvPicPr>
          <p:cNvPr id="154" name="Google Shape;154;p15"/>
          <p:cNvPicPr preferRelativeResize="0"/>
          <p:nvPr/>
        </p:nvPicPr>
        <p:blipFill>
          <a:blip r:embed="rId6">
            <a:alphaModFix/>
          </a:blip>
          <a:stretch>
            <a:fillRect/>
          </a:stretch>
        </p:blipFill>
        <p:spPr>
          <a:xfrm>
            <a:off x="2085800" y="2975225"/>
            <a:ext cx="1277625" cy="1277625"/>
          </a:xfrm>
          <a:prstGeom prst="rect">
            <a:avLst/>
          </a:prstGeom>
          <a:noFill/>
          <a:ln cap="flat" cmpd="sng" w="28575">
            <a:solidFill>
              <a:schemeClr val="lt2"/>
            </a:solidFill>
            <a:prstDash val="solid"/>
            <a:round/>
            <a:headEnd len="sm" w="sm" type="none"/>
            <a:tailEnd len="sm" w="sm" type="none"/>
          </a:ln>
        </p:spPr>
      </p:pic>
      <p:pic>
        <p:nvPicPr>
          <p:cNvPr id="155" name="Google Shape;155;p15"/>
          <p:cNvPicPr preferRelativeResize="0"/>
          <p:nvPr/>
        </p:nvPicPr>
        <p:blipFill>
          <a:blip r:embed="rId7">
            <a:alphaModFix/>
          </a:blip>
          <a:stretch>
            <a:fillRect/>
          </a:stretch>
        </p:blipFill>
        <p:spPr>
          <a:xfrm>
            <a:off x="5161588" y="1118950"/>
            <a:ext cx="1277625" cy="1277625"/>
          </a:xfrm>
          <a:prstGeom prst="rect">
            <a:avLst/>
          </a:prstGeom>
          <a:noFill/>
          <a:ln cap="flat" cmpd="sng" w="28575">
            <a:solidFill>
              <a:schemeClr val="lt2"/>
            </a:solidFill>
            <a:prstDash val="solid"/>
            <a:round/>
            <a:headEnd len="sm" w="sm" type="none"/>
            <a:tailEnd len="sm" w="sm" type="none"/>
          </a:ln>
        </p:spPr>
      </p:pic>
      <p:pic>
        <p:nvPicPr>
          <p:cNvPr id="156" name="Google Shape;156;p15"/>
          <p:cNvPicPr preferRelativeResize="0"/>
          <p:nvPr/>
        </p:nvPicPr>
        <p:blipFill>
          <a:blip r:embed="rId8">
            <a:alphaModFix/>
          </a:blip>
          <a:stretch>
            <a:fillRect/>
          </a:stretch>
        </p:blipFill>
        <p:spPr>
          <a:xfrm>
            <a:off x="7106475" y="1118950"/>
            <a:ext cx="1277625" cy="1277625"/>
          </a:xfrm>
          <a:prstGeom prst="rect">
            <a:avLst/>
          </a:prstGeom>
          <a:noFill/>
          <a:ln cap="flat" cmpd="sng" w="28575">
            <a:solidFill>
              <a:schemeClr val="lt2"/>
            </a:solidFill>
            <a:prstDash val="solid"/>
            <a:round/>
            <a:headEnd len="sm" w="sm" type="none"/>
            <a:tailEnd len="sm" w="sm" type="none"/>
          </a:ln>
        </p:spPr>
      </p:pic>
      <p:pic>
        <p:nvPicPr>
          <p:cNvPr id="157" name="Google Shape;157;p15"/>
          <p:cNvPicPr preferRelativeResize="0"/>
          <p:nvPr/>
        </p:nvPicPr>
        <p:blipFill>
          <a:blip r:embed="rId9">
            <a:alphaModFix/>
          </a:blip>
          <a:stretch>
            <a:fillRect/>
          </a:stretch>
        </p:blipFill>
        <p:spPr>
          <a:xfrm>
            <a:off x="6171100" y="2975225"/>
            <a:ext cx="1277625" cy="1277625"/>
          </a:xfrm>
          <a:prstGeom prst="rect">
            <a:avLst/>
          </a:prstGeom>
          <a:noFill/>
          <a:ln cap="flat" cmpd="sng" w="28575">
            <a:solidFill>
              <a:schemeClr val="lt2"/>
            </a:solidFill>
            <a:prstDash val="solid"/>
            <a:round/>
            <a:headEnd len="sm" w="sm" type="none"/>
            <a:tailEnd len="sm" w="sm" type="none"/>
          </a:ln>
        </p:spPr>
      </p:pic>
      <p:pic>
        <p:nvPicPr>
          <p:cNvPr id="158" name="Google Shape;158;p15"/>
          <p:cNvPicPr preferRelativeResize="0"/>
          <p:nvPr/>
        </p:nvPicPr>
        <p:blipFill>
          <a:blip r:embed="rId10">
            <a:alphaModFix/>
          </a:blip>
          <a:stretch>
            <a:fillRect/>
          </a:stretch>
        </p:blipFill>
        <p:spPr>
          <a:xfrm>
            <a:off x="4128450" y="2975225"/>
            <a:ext cx="1277625" cy="1277625"/>
          </a:xfrm>
          <a:prstGeom prst="rect">
            <a:avLst/>
          </a:prstGeom>
          <a:noFill/>
          <a:ln cap="flat" cmpd="sng" w="28575">
            <a:solidFill>
              <a:schemeClr val="lt2"/>
            </a:solidFill>
            <a:prstDash val="solid"/>
            <a:round/>
            <a:headEnd len="sm" w="sm" type="none"/>
            <a:tailEnd len="sm" w="sm" type="none"/>
          </a:ln>
        </p:spPr>
      </p:pic>
      <p:sp>
        <p:nvSpPr>
          <p:cNvPr id="159" name="Google Shape;159;p15"/>
          <p:cNvSpPr txBox="1"/>
          <p:nvPr/>
        </p:nvSpPr>
        <p:spPr>
          <a:xfrm>
            <a:off x="1251013" y="2396575"/>
            <a:ext cx="1277700" cy="5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Kevin Fang</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Team Lead</a:t>
            </a:r>
            <a:endParaRPr sz="1200">
              <a:solidFill>
                <a:schemeClr val="lt1"/>
              </a:solidFill>
              <a:latin typeface="Lato"/>
              <a:ea typeface="Lato"/>
              <a:cs typeface="Lato"/>
              <a:sym typeface="Lato"/>
            </a:endParaRPr>
          </a:p>
        </p:txBody>
      </p:sp>
      <p:sp>
        <p:nvSpPr>
          <p:cNvPr id="160" name="Google Shape;160;p15"/>
          <p:cNvSpPr txBox="1"/>
          <p:nvPr/>
        </p:nvSpPr>
        <p:spPr>
          <a:xfrm>
            <a:off x="3206288" y="2396575"/>
            <a:ext cx="1277700" cy="5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April McIntire</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UI/UX Designer</a:t>
            </a:r>
            <a:endParaRPr sz="1200">
              <a:solidFill>
                <a:schemeClr val="lt1"/>
              </a:solidFill>
              <a:latin typeface="Lato"/>
              <a:ea typeface="Lato"/>
              <a:cs typeface="Lato"/>
              <a:sym typeface="Lato"/>
            </a:endParaRPr>
          </a:p>
        </p:txBody>
      </p:sp>
      <p:sp>
        <p:nvSpPr>
          <p:cNvPr id="161" name="Google Shape;161;p15"/>
          <p:cNvSpPr txBox="1"/>
          <p:nvPr/>
        </p:nvSpPr>
        <p:spPr>
          <a:xfrm>
            <a:off x="5041525" y="2396575"/>
            <a:ext cx="1559400" cy="5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Rodolfo Monterroso</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Webmaster</a:t>
            </a:r>
            <a:endParaRPr sz="1200">
              <a:solidFill>
                <a:schemeClr val="lt1"/>
              </a:solidFill>
              <a:latin typeface="Lato"/>
              <a:ea typeface="Lato"/>
              <a:cs typeface="Lato"/>
              <a:sym typeface="Lato"/>
            </a:endParaRPr>
          </a:p>
        </p:txBody>
      </p:sp>
      <p:sp>
        <p:nvSpPr>
          <p:cNvPr id="162" name="Google Shape;162;p15"/>
          <p:cNvSpPr txBox="1"/>
          <p:nvPr/>
        </p:nvSpPr>
        <p:spPr>
          <a:xfrm>
            <a:off x="6811236" y="2420250"/>
            <a:ext cx="1868100" cy="5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Roshan Ghimire</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Developer</a:t>
            </a:r>
            <a:r>
              <a:rPr lang="en" sz="1200">
                <a:solidFill>
                  <a:schemeClr val="lt1"/>
                </a:solidFill>
                <a:latin typeface="Lato"/>
                <a:ea typeface="Lato"/>
                <a:cs typeface="Lato"/>
                <a:sym typeface="Lato"/>
              </a:rPr>
              <a:t>/</a:t>
            </a:r>
            <a:r>
              <a:rPr lang="en" sz="1200">
                <a:solidFill>
                  <a:schemeClr val="lt1"/>
                </a:solidFill>
                <a:latin typeface="Lato"/>
                <a:ea typeface="Lato"/>
                <a:cs typeface="Lato"/>
                <a:sym typeface="Lato"/>
              </a:rPr>
              <a:t>Quality Assurance</a:t>
            </a:r>
            <a:endParaRPr sz="1200">
              <a:solidFill>
                <a:schemeClr val="lt1"/>
              </a:solidFill>
              <a:latin typeface="Lato"/>
              <a:ea typeface="Lato"/>
              <a:cs typeface="Lato"/>
              <a:sym typeface="Lato"/>
            </a:endParaRPr>
          </a:p>
        </p:txBody>
      </p:sp>
      <p:sp>
        <p:nvSpPr>
          <p:cNvPr id="163" name="Google Shape;163;p15"/>
          <p:cNvSpPr txBox="1"/>
          <p:nvPr/>
        </p:nvSpPr>
        <p:spPr>
          <a:xfrm>
            <a:off x="5739960" y="4324725"/>
            <a:ext cx="2139900" cy="5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Shane Shifflett</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Webmaster/Back-End Developer</a:t>
            </a:r>
            <a:endParaRPr sz="1200">
              <a:solidFill>
                <a:schemeClr val="lt1"/>
              </a:solidFill>
              <a:latin typeface="Lato"/>
              <a:ea typeface="Lato"/>
              <a:cs typeface="Lato"/>
              <a:sym typeface="Lato"/>
            </a:endParaRPr>
          </a:p>
        </p:txBody>
      </p:sp>
      <p:sp>
        <p:nvSpPr>
          <p:cNvPr id="164" name="Google Shape;164;p15"/>
          <p:cNvSpPr txBox="1"/>
          <p:nvPr/>
        </p:nvSpPr>
        <p:spPr>
          <a:xfrm>
            <a:off x="3987538" y="4273200"/>
            <a:ext cx="1559400" cy="5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Tim Novak</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Lead Back-End Developer</a:t>
            </a:r>
            <a:endParaRPr sz="1200">
              <a:solidFill>
                <a:schemeClr val="lt1"/>
              </a:solidFill>
              <a:latin typeface="Lato"/>
              <a:ea typeface="Lato"/>
              <a:cs typeface="Lato"/>
              <a:sym typeface="Lato"/>
            </a:endParaRPr>
          </a:p>
        </p:txBody>
      </p:sp>
      <p:sp>
        <p:nvSpPr>
          <p:cNvPr id="165" name="Google Shape;165;p15"/>
          <p:cNvSpPr txBox="1"/>
          <p:nvPr/>
        </p:nvSpPr>
        <p:spPr>
          <a:xfrm>
            <a:off x="1944900" y="4263025"/>
            <a:ext cx="1559400" cy="5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Josten Asercion</a:t>
            </a:r>
            <a:endParaRPr sz="1200">
              <a:solidFill>
                <a:schemeClr val="lt1"/>
              </a:solidFill>
              <a:latin typeface="Lato"/>
              <a:ea typeface="Lato"/>
              <a:cs typeface="Lato"/>
              <a:sym typeface="Lato"/>
            </a:endParaRPr>
          </a:p>
          <a:p>
            <a:pPr indent="0" lvl="0" marL="0" rtl="0" algn="ctr">
              <a:spcBef>
                <a:spcPts val="0"/>
              </a:spcBef>
              <a:spcAft>
                <a:spcPts val="0"/>
              </a:spcAft>
              <a:buNone/>
            </a:pPr>
            <a:r>
              <a:rPr lang="en" sz="1200">
                <a:solidFill>
                  <a:schemeClr val="lt1"/>
                </a:solidFill>
                <a:latin typeface="Lato"/>
                <a:ea typeface="Lato"/>
                <a:cs typeface="Lato"/>
                <a:sym typeface="Lato"/>
              </a:rPr>
              <a:t>Game Developer</a:t>
            </a:r>
            <a:endParaRPr sz="1200">
              <a:solidFill>
                <a:schemeClr val="lt1"/>
              </a:solidFill>
              <a:latin typeface="Lato"/>
              <a:ea typeface="Lato"/>
              <a:cs typeface="Lato"/>
              <a:sym typeface="Lato"/>
            </a:endParaRPr>
          </a:p>
        </p:txBody>
      </p:sp>
      <p:sp>
        <p:nvSpPr>
          <p:cNvPr id="166" name="Google Shape;16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15"/>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2"/>
          <p:cNvSpPr txBox="1"/>
          <p:nvPr>
            <p:ph idx="4294967295" type="title"/>
          </p:nvPr>
        </p:nvSpPr>
        <p:spPr>
          <a:xfrm>
            <a:off x="1052550" y="9270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WBS - Algorithm</a:t>
            </a:r>
            <a:endParaRPr/>
          </a:p>
        </p:txBody>
      </p:sp>
      <p:sp>
        <p:nvSpPr>
          <p:cNvPr id="420" name="Google Shape;42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42"/>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22" name="Google Shape;422;p42"/>
          <p:cNvPicPr preferRelativeResize="0"/>
          <p:nvPr/>
        </p:nvPicPr>
        <p:blipFill>
          <a:blip r:embed="rId3">
            <a:alphaModFix/>
          </a:blip>
          <a:stretch>
            <a:fillRect/>
          </a:stretch>
        </p:blipFill>
        <p:spPr>
          <a:xfrm>
            <a:off x="729137" y="772475"/>
            <a:ext cx="7685733" cy="4110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3"/>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a:t>
            </a:r>
            <a:endParaRPr/>
          </a:p>
        </p:txBody>
      </p:sp>
      <p:sp>
        <p:nvSpPr>
          <p:cNvPr id="428" name="Google Shape;42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43"/>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30" name="Google Shape;430;p43"/>
          <p:cNvPicPr preferRelativeResize="0"/>
          <p:nvPr/>
        </p:nvPicPr>
        <p:blipFill>
          <a:blip r:embed="rId4">
            <a:alphaModFix/>
          </a:blip>
          <a:stretch>
            <a:fillRect/>
          </a:stretch>
        </p:blipFill>
        <p:spPr>
          <a:xfrm>
            <a:off x="1027326" y="1268400"/>
            <a:ext cx="7579251" cy="3469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4"/>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Gameplay</a:t>
            </a:r>
            <a:endParaRPr/>
          </a:p>
        </p:txBody>
      </p:sp>
      <p:sp>
        <p:nvSpPr>
          <p:cNvPr id="436" name="Google Shape;43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4"/>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38" name="Google Shape;438;p44"/>
          <p:cNvPicPr preferRelativeResize="0"/>
          <p:nvPr/>
        </p:nvPicPr>
        <p:blipFill>
          <a:blip r:embed="rId4">
            <a:alphaModFix/>
          </a:blip>
          <a:stretch>
            <a:fillRect/>
          </a:stretch>
        </p:blipFill>
        <p:spPr>
          <a:xfrm>
            <a:off x="773112" y="1489775"/>
            <a:ext cx="7597775" cy="293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5"/>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Diet Journal and Progress Checking</a:t>
            </a:r>
            <a:endParaRPr/>
          </a:p>
        </p:txBody>
      </p:sp>
      <p:sp>
        <p:nvSpPr>
          <p:cNvPr id="444" name="Google Shape;44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45"/>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46" name="Google Shape;446;p45"/>
          <p:cNvPicPr preferRelativeResize="0"/>
          <p:nvPr/>
        </p:nvPicPr>
        <p:blipFill>
          <a:blip r:embed="rId3">
            <a:alphaModFix/>
          </a:blip>
          <a:stretch>
            <a:fillRect/>
          </a:stretch>
        </p:blipFill>
        <p:spPr>
          <a:xfrm>
            <a:off x="696588" y="1430725"/>
            <a:ext cx="7750837" cy="30505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6"/>
          <p:cNvSpPr txBox="1"/>
          <p:nvPr>
            <p:ph type="title"/>
          </p:nvPr>
        </p:nvSpPr>
        <p:spPr>
          <a:xfrm>
            <a:off x="1309725" y="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Daily Recommended Caloric Intake</a:t>
            </a:r>
            <a:endParaRPr/>
          </a:p>
        </p:txBody>
      </p:sp>
      <p:sp>
        <p:nvSpPr>
          <p:cNvPr id="452" name="Google Shape;45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46"/>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54" name="Google Shape;454;p46"/>
          <p:cNvPicPr preferRelativeResize="0"/>
          <p:nvPr/>
        </p:nvPicPr>
        <p:blipFill>
          <a:blip r:embed="rId3">
            <a:alphaModFix/>
          </a:blip>
          <a:stretch>
            <a:fillRect/>
          </a:stretch>
        </p:blipFill>
        <p:spPr>
          <a:xfrm>
            <a:off x="1699901" y="914100"/>
            <a:ext cx="6053093" cy="381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7"/>
          <p:cNvSpPr txBox="1"/>
          <p:nvPr>
            <p:ph idx="4294967295" type="title"/>
          </p:nvPr>
        </p:nvSpPr>
        <p:spPr>
          <a:xfrm>
            <a:off x="1052563" y="281775"/>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WBS - Database</a:t>
            </a:r>
            <a:endParaRPr sz="2400"/>
          </a:p>
        </p:txBody>
      </p:sp>
      <p:pic>
        <p:nvPicPr>
          <p:cNvPr id="460" name="Google Shape;460;p47"/>
          <p:cNvPicPr preferRelativeResize="0"/>
          <p:nvPr/>
        </p:nvPicPr>
        <p:blipFill>
          <a:blip r:embed="rId3">
            <a:alphaModFix/>
          </a:blip>
          <a:stretch>
            <a:fillRect/>
          </a:stretch>
        </p:blipFill>
        <p:spPr>
          <a:xfrm>
            <a:off x="923725" y="1195875"/>
            <a:ext cx="7305874" cy="3635626"/>
          </a:xfrm>
          <a:prstGeom prst="rect">
            <a:avLst/>
          </a:prstGeom>
          <a:noFill/>
          <a:ln>
            <a:noFill/>
          </a:ln>
        </p:spPr>
      </p:pic>
      <p:sp>
        <p:nvSpPr>
          <p:cNvPr id="461" name="Google Shape;46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47"/>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48"/>
          <p:cNvSpPr txBox="1"/>
          <p:nvPr>
            <p:ph type="title"/>
          </p:nvPr>
        </p:nvSpPr>
        <p:spPr>
          <a:xfrm>
            <a:off x="1052550" y="1691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WoB Database Schema</a:t>
            </a:r>
            <a:endParaRPr/>
          </a:p>
        </p:txBody>
      </p:sp>
      <p:sp>
        <p:nvSpPr>
          <p:cNvPr id="468" name="Google Shape;46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48"/>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70" name="Google Shape;470;p48"/>
          <p:cNvPicPr preferRelativeResize="0"/>
          <p:nvPr/>
        </p:nvPicPr>
        <p:blipFill>
          <a:blip r:embed="rId4">
            <a:alphaModFix/>
          </a:blip>
          <a:stretch>
            <a:fillRect/>
          </a:stretch>
        </p:blipFill>
        <p:spPr>
          <a:xfrm>
            <a:off x="1122800" y="860750"/>
            <a:ext cx="6824749" cy="3970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9"/>
          <p:cNvSpPr txBox="1"/>
          <p:nvPr>
            <p:ph idx="4294967295"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WBS - External Interface</a:t>
            </a:r>
            <a:endParaRPr/>
          </a:p>
        </p:txBody>
      </p:sp>
      <p:pic>
        <p:nvPicPr>
          <p:cNvPr id="476" name="Google Shape;476;p49"/>
          <p:cNvPicPr preferRelativeResize="0"/>
          <p:nvPr/>
        </p:nvPicPr>
        <p:blipFill rotWithShape="1">
          <a:blip r:embed="rId4">
            <a:alphaModFix/>
          </a:blip>
          <a:srcRect b="0" l="0" r="0" t="0"/>
          <a:stretch/>
        </p:blipFill>
        <p:spPr>
          <a:xfrm>
            <a:off x="1286250" y="1425250"/>
            <a:ext cx="6571492" cy="3218850"/>
          </a:xfrm>
          <a:prstGeom prst="rect">
            <a:avLst/>
          </a:prstGeom>
          <a:noFill/>
          <a:ln>
            <a:noFill/>
          </a:ln>
        </p:spPr>
      </p:pic>
      <p:sp>
        <p:nvSpPr>
          <p:cNvPr id="477" name="Google Shape;47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49"/>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0"/>
          <p:cNvSpPr txBox="1"/>
          <p:nvPr>
            <p:ph idx="4294967295"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WBS - Testing</a:t>
            </a:r>
            <a:endParaRPr/>
          </a:p>
        </p:txBody>
      </p:sp>
      <p:pic>
        <p:nvPicPr>
          <p:cNvPr id="484" name="Google Shape;484;p50"/>
          <p:cNvPicPr preferRelativeResize="0"/>
          <p:nvPr/>
        </p:nvPicPr>
        <p:blipFill>
          <a:blip r:embed="rId4">
            <a:alphaModFix/>
          </a:blip>
          <a:stretch>
            <a:fillRect/>
          </a:stretch>
        </p:blipFill>
        <p:spPr>
          <a:xfrm>
            <a:off x="923725" y="1796150"/>
            <a:ext cx="7312874" cy="2283794"/>
          </a:xfrm>
          <a:prstGeom prst="rect">
            <a:avLst/>
          </a:prstGeom>
          <a:noFill/>
          <a:ln>
            <a:noFill/>
          </a:ln>
        </p:spPr>
      </p:pic>
      <p:sp>
        <p:nvSpPr>
          <p:cNvPr id="485" name="Google Shape;48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50"/>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1"/>
          <p:cNvSpPr txBox="1"/>
          <p:nvPr>
            <p:ph idx="4294967295" type="title"/>
          </p:nvPr>
        </p:nvSpPr>
        <p:spPr>
          <a:xfrm>
            <a:off x="1052550" y="245975"/>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Risk Matrix and Mitigation Strategies</a:t>
            </a:r>
            <a:endParaRPr sz="2400"/>
          </a:p>
        </p:txBody>
      </p:sp>
      <p:sp>
        <p:nvSpPr>
          <p:cNvPr id="492" name="Google Shape;492;p51"/>
          <p:cNvSpPr txBox="1"/>
          <p:nvPr/>
        </p:nvSpPr>
        <p:spPr>
          <a:xfrm>
            <a:off x="4572000" y="1160087"/>
            <a:ext cx="4399200" cy="345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solidFill>
                  <a:schemeClr val="lt1"/>
                </a:solidFill>
                <a:latin typeface="Lato"/>
                <a:ea typeface="Lato"/>
                <a:cs typeface="Lato"/>
                <a:sym typeface="Lato"/>
              </a:rPr>
              <a:t>Technical Risks:</a:t>
            </a:r>
            <a:endParaRPr b="1" sz="900">
              <a:solidFill>
                <a:schemeClr val="lt1"/>
              </a:solidFill>
              <a:latin typeface="Lato"/>
              <a:ea typeface="Lato"/>
              <a:cs typeface="Lato"/>
              <a:sym typeface="Lato"/>
            </a:endParaRPr>
          </a:p>
          <a:p>
            <a:pPr indent="0" lvl="0" marL="457200" rtl="0" algn="l">
              <a:lnSpc>
                <a:spcPct val="100000"/>
              </a:lnSpc>
              <a:spcBef>
                <a:spcPts val="0"/>
              </a:spcBef>
              <a:spcAft>
                <a:spcPts val="0"/>
              </a:spcAft>
              <a:buNone/>
            </a:pPr>
            <a:r>
              <a:rPr lang="en" sz="900">
                <a:solidFill>
                  <a:schemeClr val="lt1"/>
                </a:solidFill>
                <a:latin typeface="Lato"/>
                <a:ea typeface="Lato"/>
                <a:cs typeface="Lato"/>
                <a:sym typeface="Lato"/>
              </a:rPr>
              <a:t>T-1: The server is unable to handle the database usage as the user base grows, performance degrades</a:t>
            </a:r>
            <a:endParaRPr sz="900">
              <a:solidFill>
                <a:schemeClr val="lt1"/>
              </a:solidFill>
              <a:latin typeface="Lato"/>
              <a:ea typeface="Lato"/>
              <a:cs typeface="Lato"/>
              <a:sym typeface="Lato"/>
            </a:endParaRPr>
          </a:p>
          <a:p>
            <a:pPr indent="457200" lvl="0" marL="0" rtl="0" algn="l">
              <a:lnSpc>
                <a:spcPct val="100000"/>
              </a:lnSpc>
              <a:spcBef>
                <a:spcPts val="0"/>
              </a:spcBef>
              <a:spcAft>
                <a:spcPts val="0"/>
              </a:spcAft>
              <a:buNone/>
            </a:pPr>
            <a:r>
              <a:rPr lang="en" sz="900">
                <a:solidFill>
                  <a:schemeClr val="lt1"/>
                </a:solidFill>
                <a:latin typeface="Lato"/>
                <a:ea typeface="Lato"/>
                <a:cs typeface="Lato"/>
                <a:sym typeface="Lato"/>
              </a:rPr>
              <a:t>T-2: App suggests incorrect caloric intake to meet goal weight</a:t>
            </a:r>
            <a:endParaRPr sz="900">
              <a:solidFill>
                <a:schemeClr val="lt1"/>
              </a:solidFill>
              <a:latin typeface="Lato"/>
              <a:ea typeface="Lato"/>
              <a:cs typeface="Lato"/>
              <a:sym typeface="Lato"/>
            </a:endParaRPr>
          </a:p>
          <a:p>
            <a:pPr indent="457200" lvl="0" marL="0" rtl="0" algn="l">
              <a:lnSpc>
                <a:spcPct val="100000"/>
              </a:lnSpc>
              <a:spcBef>
                <a:spcPts val="0"/>
              </a:spcBef>
              <a:spcAft>
                <a:spcPts val="0"/>
              </a:spcAft>
              <a:buNone/>
            </a:pPr>
            <a:r>
              <a:rPr lang="en" sz="900">
                <a:solidFill>
                  <a:schemeClr val="lt1"/>
                </a:solidFill>
                <a:latin typeface="Lato"/>
                <a:ea typeface="Lato"/>
                <a:cs typeface="Lato"/>
                <a:sym typeface="Lato"/>
              </a:rPr>
              <a:t>T-3: App loses connection the Internet</a:t>
            </a:r>
            <a:endParaRPr sz="900">
              <a:solidFill>
                <a:schemeClr val="lt1"/>
              </a:solidFill>
              <a:latin typeface="Lato"/>
              <a:ea typeface="Lato"/>
              <a:cs typeface="Lato"/>
              <a:sym typeface="Lato"/>
            </a:endParaRPr>
          </a:p>
          <a:p>
            <a:pPr indent="457200" lvl="0" marL="0" rtl="0" algn="l">
              <a:lnSpc>
                <a:spcPct val="100000"/>
              </a:lnSpc>
              <a:spcBef>
                <a:spcPts val="0"/>
              </a:spcBef>
              <a:spcAft>
                <a:spcPts val="0"/>
              </a:spcAft>
              <a:buNone/>
            </a:pPr>
            <a:r>
              <a:rPr lang="en" sz="900">
                <a:solidFill>
                  <a:schemeClr val="lt1"/>
                </a:solidFill>
                <a:latin typeface="Lato"/>
                <a:ea typeface="Lato"/>
                <a:cs typeface="Lato"/>
                <a:sym typeface="Lato"/>
              </a:rPr>
              <a:t>T-4: Smartwatch loses bluetooth connection to smartphone</a:t>
            </a:r>
            <a:endParaRPr sz="900">
              <a:solidFill>
                <a:schemeClr val="lt1"/>
              </a:solidFill>
              <a:latin typeface="Lato"/>
              <a:ea typeface="Lato"/>
              <a:cs typeface="Lato"/>
              <a:sym typeface="Lato"/>
            </a:endParaRPr>
          </a:p>
          <a:p>
            <a:pPr indent="0" lvl="0" marL="0" rtl="0" algn="l">
              <a:lnSpc>
                <a:spcPct val="100000"/>
              </a:lnSpc>
              <a:spcBef>
                <a:spcPts val="0"/>
              </a:spcBef>
              <a:spcAft>
                <a:spcPts val="0"/>
              </a:spcAft>
              <a:buNone/>
            </a:pPr>
            <a:r>
              <a:t/>
            </a:r>
            <a:endParaRPr b="1" sz="9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en" sz="900">
                <a:solidFill>
                  <a:schemeClr val="lt1"/>
                </a:solidFill>
                <a:latin typeface="Lato"/>
                <a:ea typeface="Lato"/>
                <a:cs typeface="Lato"/>
                <a:sym typeface="Lato"/>
              </a:rPr>
              <a:t>Security Risks:</a:t>
            </a:r>
            <a:endParaRPr b="1" sz="900">
              <a:solidFill>
                <a:schemeClr val="lt1"/>
              </a:solidFill>
              <a:latin typeface="Lato"/>
              <a:ea typeface="Lato"/>
              <a:cs typeface="Lato"/>
              <a:sym typeface="Lato"/>
            </a:endParaRPr>
          </a:p>
          <a:p>
            <a:pPr indent="457200" lvl="0" marL="0" rtl="0" algn="l">
              <a:lnSpc>
                <a:spcPct val="100000"/>
              </a:lnSpc>
              <a:spcBef>
                <a:spcPts val="0"/>
              </a:spcBef>
              <a:spcAft>
                <a:spcPts val="0"/>
              </a:spcAft>
              <a:buNone/>
            </a:pPr>
            <a:r>
              <a:rPr lang="en" sz="900">
                <a:solidFill>
                  <a:schemeClr val="lt1"/>
                </a:solidFill>
                <a:latin typeface="Lato"/>
                <a:ea typeface="Lato"/>
                <a:cs typeface="Lato"/>
                <a:sym typeface="Lato"/>
              </a:rPr>
              <a:t>S-1: Database security breach</a:t>
            </a:r>
            <a:endParaRPr sz="900">
              <a:solidFill>
                <a:schemeClr val="lt1"/>
              </a:solidFill>
              <a:latin typeface="Lato"/>
              <a:ea typeface="Lato"/>
              <a:cs typeface="Lato"/>
              <a:sym typeface="Lato"/>
            </a:endParaRPr>
          </a:p>
          <a:p>
            <a:pPr indent="457200" lvl="0" marL="0" rtl="0" algn="l">
              <a:lnSpc>
                <a:spcPct val="100000"/>
              </a:lnSpc>
              <a:spcBef>
                <a:spcPts val="0"/>
              </a:spcBef>
              <a:spcAft>
                <a:spcPts val="0"/>
              </a:spcAft>
              <a:buNone/>
            </a:pPr>
            <a:r>
              <a:rPr lang="en" sz="900">
                <a:solidFill>
                  <a:schemeClr val="lt1"/>
                </a:solidFill>
                <a:latin typeface="Lato"/>
                <a:ea typeface="Lato"/>
                <a:cs typeface="Lato"/>
                <a:sym typeface="Lato"/>
              </a:rPr>
              <a:t>S-2: Unauthorized access to the database</a:t>
            </a:r>
            <a:endParaRPr sz="900">
              <a:solidFill>
                <a:schemeClr val="lt1"/>
              </a:solidFill>
              <a:latin typeface="Lato"/>
              <a:ea typeface="Lato"/>
              <a:cs typeface="Lato"/>
              <a:sym typeface="Lato"/>
            </a:endParaRPr>
          </a:p>
          <a:p>
            <a:pPr indent="0" lvl="0" marL="0" rtl="0" algn="l">
              <a:lnSpc>
                <a:spcPct val="100000"/>
              </a:lnSpc>
              <a:spcBef>
                <a:spcPts val="0"/>
              </a:spcBef>
              <a:spcAft>
                <a:spcPts val="0"/>
              </a:spcAft>
              <a:buNone/>
            </a:pPr>
            <a:r>
              <a:t/>
            </a:r>
            <a:endParaRPr sz="900">
              <a:solidFill>
                <a:schemeClr val="lt1"/>
              </a:solidFill>
              <a:latin typeface="Lato"/>
              <a:ea typeface="Lato"/>
              <a:cs typeface="Lato"/>
              <a:sym typeface="Lato"/>
            </a:endParaRPr>
          </a:p>
          <a:p>
            <a:pPr indent="0" lvl="0" marL="0" rtl="0" algn="l">
              <a:lnSpc>
                <a:spcPct val="100000"/>
              </a:lnSpc>
              <a:spcBef>
                <a:spcPts val="0"/>
              </a:spcBef>
              <a:spcAft>
                <a:spcPts val="0"/>
              </a:spcAft>
              <a:buNone/>
            </a:pPr>
            <a:r>
              <a:rPr b="1" lang="en" sz="900">
                <a:solidFill>
                  <a:schemeClr val="lt1"/>
                </a:solidFill>
                <a:latin typeface="Lato"/>
                <a:ea typeface="Lato"/>
                <a:cs typeface="Lato"/>
                <a:sym typeface="Lato"/>
              </a:rPr>
              <a:t>Mitigation Strategies:</a:t>
            </a:r>
            <a:endParaRPr b="1"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T-1: Implement a scalable architecture for our app to handle user growth.</a:t>
            </a:r>
            <a:endParaRPr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T-2: Verify caloric intake suggestions and perform tests on the software to ensure it has the right value.</a:t>
            </a:r>
            <a:endParaRPr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Also provide a disclaimer stating that advice given in the app does not constitute proper medical advice.</a:t>
            </a:r>
            <a:endParaRPr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T-3: Data would be saved to the offline cache to be uploaded later when Internet connection is restored.</a:t>
            </a:r>
            <a:endParaRPr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T-4: App would show a pop-up warning that notifies the user of disconnection.</a:t>
            </a:r>
            <a:endParaRPr sz="900">
              <a:solidFill>
                <a:schemeClr val="lt1"/>
              </a:solidFill>
              <a:latin typeface="Lato"/>
              <a:ea typeface="Lato"/>
              <a:cs typeface="Lato"/>
              <a:sym typeface="Lato"/>
            </a:endParaRPr>
          </a:p>
          <a:p>
            <a:pPr indent="0" lvl="0" marL="457200" rtl="0" algn="l">
              <a:spcBef>
                <a:spcPts val="0"/>
              </a:spcBef>
              <a:spcAft>
                <a:spcPts val="0"/>
              </a:spcAft>
              <a:buNone/>
            </a:pPr>
            <a:r>
              <a:t/>
            </a:r>
            <a:endParaRPr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S-1: Keep up-to-date modern encryption methods.</a:t>
            </a:r>
            <a:endParaRPr sz="900">
              <a:solidFill>
                <a:schemeClr val="lt1"/>
              </a:solidFill>
              <a:latin typeface="Lato"/>
              <a:ea typeface="Lato"/>
              <a:cs typeface="Lato"/>
              <a:sym typeface="Lato"/>
            </a:endParaRPr>
          </a:p>
          <a:p>
            <a:pPr indent="0" lvl="0" marL="457200" rtl="0" algn="l">
              <a:spcBef>
                <a:spcPts val="0"/>
              </a:spcBef>
              <a:spcAft>
                <a:spcPts val="0"/>
              </a:spcAft>
              <a:buNone/>
            </a:pPr>
            <a:r>
              <a:rPr lang="en" sz="900">
                <a:solidFill>
                  <a:schemeClr val="lt1"/>
                </a:solidFill>
                <a:latin typeface="Lato"/>
                <a:ea typeface="Lato"/>
                <a:cs typeface="Lato"/>
                <a:sym typeface="Lato"/>
              </a:rPr>
              <a:t>S-2:</a:t>
            </a:r>
            <a:r>
              <a:rPr lang="en" sz="900">
                <a:solidFill>
                  <a:schemeClr val="lt1"/>
                </a:solidFill>
                <a:latin typeface="Lato"/>
                <a:ea typeface="Lato"/>
                <a:cs typeface="Lato"/>
                <a:sym typeface="Lato"/>
              </a:rPr>
              <a:t> Password protected login authentication feature offered through Firebase</a:t>
            </a:r>
            <a:endParaRPr sz="900">
              <a:solidFill>
                <a:schemeClr val="lt1"/>
              </a:solidFill>
              <a:latin typeface="Lato"/>
              <a:ea typeface="Lato"/>
              <a:cs typeface="Lato"/>
              <a:sym typeface="Lato"/>
            </a:endParaRPr>
          </a:p>
          <a:p>
            <a:pPr indent="0" lvl="0" marL="457200" rtl="0" algn="l">
              <a:spcBef>
                <a:spcPts val="0"/>
              </a:spcBef>
              <a:spcAft>
                <a:spcPts val="0"/>
              </a:spcAft>
              <a:buNone/>
            </a:pPr>
            <a:r>
              <a:t/>
            </a:r>
            <a:endParaRPr sz="1000">
              <a:solidFill>
                <a:schemeClr val="lt1"/>
              </a:solidFill>
              <a:latin typeface="Lato"/>
              <a:ea typeface="Lato"/>
              <a:cs typeface="Lato"/>
              <a:sym typeface="Lato"/>
            </a:endParaRPr>
          </a:p>
        </p:txBody>
      </p:sp>
      <p:sp>
        <p:nvSpPr>
          <p:cNvPr id="493" name="Google Shape;49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4" name="Google Shape;494;p51"/>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495" name="Google Shape;495;p51"/>
          <p:cNvPicPr preferRelativeResize="0"/>
          <p:nvPr/>
        </p:nvPicPr>
        <p:blipFill>
          <a:blip r:embed="rId4">
            <a:alphaModFix/>
          </a:blip>
          <a:stretch>
            <a:fillRect/>
          </a:stretch>
        </p:blipFill>
        <p:spPr>
          <a:xfrm>
            <a:off x="0" y="1160075"/>
            <a:ext cx="4571999" cy="30889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Problem Background</a:t>
            </a:r>
            <a:endParaRPr>
              <a:latin typeface="Lato"/>
              <a:ea typeface="Lato"/>
              <a:cs typeface="Lato"/>
              <a:sym typeface="Lato"/>
            </a:endParaRPr>
          </a:p>
        </p:txBody>
      </p:sp>
      <p:sp>
        <p:nvSpPr>
          <p:cNvPr id="173" name="Google Shape;173;p16"/>
          <p:cNvSpPr txBox="1"/>
          <p:nvPr>
            <p:ph idx="1" type="body"/>
          </p:nvPr>
        </p:nvSpPr>
        <p:spPr>
          <a:xfrm>
            <a:off x="338250" y="1561800"/>
            <a:ext cx="4746000" cy="2911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The </a:t>
            </a:r>
            <a:r>
              <a:rPr lang="en" sz="1400">
                <a:solidFill>
                  <a:srgbClr val="00FF00"/>
                </a:solidFill>
                <a:latin typeface="Arial"/>
                <a:ea typeface="Arial"/>
                <a:cs typeface="Arial"/>
                <a:sym typeface="Arial"/>
              </a:rPr>
              <a:t>World Health Organization</a:t>
            </a:r>
            <a:r>
              <a:rPr lang="en" sz="1400">
                <a:latin typeface="Arial"/>
                <a:ea typeface="Arial"/>
                <a:cs typeface="Arial"/>
                <a:sym typeface="Arial"/>
              </a:rPr>
              <a:t> officially claimed </a:t>
            </a:r>
            <a:r>
              <a:rPr lang="en" sz="1400">
                <a:solidFill>
                  <a:srgbClr val="00FF00"/>
                </a:solidFill>
                <a:latin typeface="Arial"/>
                <a:ea typeface="Arial"/>
                <a:cs typeface="Arial"/>
                <a:sym typeface="Arial"/>
              </a:rPr>
              <a:t>gaming disorder</a:t>
            </a:r>
            <a:r>
              <a:rPr lang="en" sz="1400">
                <a:latin typeface="Arial"/>
                <a:ea typeface="Arial"/>
                <a:cs typeface="Arial"/>
                <a:sym typeface="Arial"/>
              </a:rPr>
              <a:t> as a </a:t>
            </a:r>
            <a:r>
              <a:rPr lang="en" sz="1400">
                <a:solidFill>
                  <a:srgbClr val="00FF00"/>
                </a:solidFill>
                <a:latin typeface="Arial"/>
                <a:ea typeface="Arial"/>
                <a:cs typeface="Arial"/>
                <a:sym typeface="Arial"/>
              </a:rPr>
              <a:t>disease </a:t>
            </a:r>
            <a:r>
              <a:rPr lang="en" sz="1400">
                <a:latin typeface="Arial"/>
                <a:ea typeface="Arial"/>
                <a:cs typeface="Arial"/>
                <a:sym typeface="Arial"/>
              </a:rPr>
              <a:t>in 2018.</a:t>
            </a:r>
            <a:r>
              <a:rPr baseline="30000" lang="en" sz="1400">
                <a:latin typeface="Arial"/>
                <a:ea typeface="Arial"/>
                <a:cs typeface="Arial"/>
                <a:sym typeface="Arial"/>
              </a:rPr>
              <a:t>9</a:t>
            </a:r>
            <a:endParaRPr sz="1400">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sz="1400">
                <a:latin typeface="Arial"/>
                <a:ea typeface="Arial"/>
                <a:cs typeface="Arial"/>
                <a:sym typeface="Arial"/>
              </a:rPr>
              <a:t>To be diagnosed with </a:t>
            </a:r>
            <a:r>
              <a:rPr lang="en" sz="1400">
                <a:solidFill>
                  <a:srgbClr val="00FF00"/>
                </a:solidFill>
                <a:latin typeface="Arial"/>
                <a:ea typeface="Arial"/>
                <a:cs typeface="Arial"/>
                <a:sym typeface="Arial"/>
              </a:rPr>
              <a:t>gaming disorder</a:t>
            </a:r>
            <a:r>
              <a:rPr lang="en" sz="1400">
                <a:latin typeface="Arial"/>
                <a:ea typeface="Arial"/>
                <a:cs typeface="Arial"/>
                <a:sym typeface="Arial"/>
              </a:rPr>
              <a:t>, a person must show 12 months of severe symptoms, including</a:t>
            </a:r>
            <a:r>
              <a:rPr lang="en" sz="1400">
                <a:solidFill>
                  <a:schemeClr val="accent1"/>
                </a:solidFill>
                <a:latin typeface="Arial"/>
                <a:ea typeface="Arial"/>
                <a:cs typeface="Arial"/>
                <a:sym typeface="Arial"/>
              </a:rPr>
              <a:t> </a:t>
            </a:r>
            <a:r>
              <a:rPr lang="en" sz="1400">
                <a:solidFill>
                  <a:srgbClr val="00FF00"/>
                </a:solidFill>
                <a:latin typeface="Arial"/>
                <a:ea typeface="Arial"/>
                <a:cs typeface="Arial"/>
                <a:sym typeface="Arial"/>
              </a:rPr>
              <a:t>prioritizing gaming</a:t>
            </a:r>
            <a:r>
              <a:rPr lang="en" sz="1400">
                <a:latin typeface="Arial"/>
                <a:ea typeface="Arial"/>
                <a:cs typeface="Arial"/>
                <a:sym typeface="Arial"/>
              </a:rPr>
              <a:t> over </a:t>
            </a:r>
            <a:r>
              <a:rPr lang="en" sz="1400">
                <a:solidFill>
                  <a:srgbClr val="00FF00"/>
                </a:solidFill>
                <a:latin typeface="Arial"/>
                <a:ea typeface="Arial"/>
                <a:cs typeface="Arial"/>
                <a:sym typeface="Arial"/>
              </a:rPr>
              <a:t>work</a:t>
            </a:r>
            <a:r>
              <a:rPr lang="en" sz="1400">
                <a:latin typeface="Arial"/>
                <a:ea typeface="Arial"/>
                <a:cs typeface="Arial"/>
                <a:sym typeface="Arial"/>
              </a:rPr>
              <a:t>, </a:t>
            </a:r>
            <a:r>
              <a:rPr lang="en" sz="1400">
                <a:solidFill>
                  <a:srgbClr val="00FF00"/>
                </a:solidFill>
                <a:latin typeface="Arial"/>
                <a:ea typeface="Arial"/>
                <a:cs typeface="Arial"/>
                <a:sym typeface="Arial"/>
              </a:rPr>
              <a:t>education </a:t>
            </a:r>
            <a:r>
              <a:rPr lang="en" sz="1400">
                <a:latin typeface="Arial"/>
                <a:ea typeface="Arial"/>
                <a:cs typeface="Arial"/>
                <a:sym typeface="Arial"/>
              </a:rPr>
              <a:t>and </a:t>
            </a:r>
            <a:r>
              <a:rPr lang="en" sz="1400">
                <a:solidFill>
                  <a:srgbClr val="00FF00"/>
                </a:solidFill>
                <a:latin typeface="Arial"/>
                <a:ea typeface="Arial"/>
                <a:cs typeface="Arial"/>
                <a:sym typeface="Arial"/>
              </a:rPr>
              <a:t>social relationships</a:t>
            </a:r>
            <a:r>
              <a:rPr lang="en" sz="1400">
                <a:latin typeface="Arial"/>
                <a:ea typeface="Arial"/>
                <a:cs typeface="Arial"/>
                <a:sym typeface="Arial"/>
              </a:rPr>
              <a:t>.</a:t>
            </a:r>
            <a:r>
              <a:rPr baseline="30000" lang="en" sz="1400">
                <a:latin typeface="Arial"/>
                <a:ea typeface="Arial"/>
                <a:cs typeface="Arial"/>
                <a:sym typeface="Arial"/>
              </a:rPr>
              <a:t>9</a:t>
            </a:r>
            <a:endParaRPr baseline="30000" sz="1400">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sz="1400">
                <a:solidFill>
                  <a:srgbClr val="00FF00"/>
                </a:solidFill>
                <a:latin typeface="Arial"/>
                <a:ea typeface="Arial"/>
                <a:cs typeface="Arial"/>
                <a:sym typeface="Arial"/>
              </a:rPr>
              <a:t>64%</a:t>
            </a:r>
            <a:r>
              <a:rPr lang="en" sz="1400">
                <a:latin typeface="Arial"/>
                <a:ea typeface="Arial"/>
                <a:cs typeface="Arial"/>
                <a:sym typeface="Arial"/>
              </a:rPr>
              <a:t> of the </a:t>
            </a:r>
            <a:r>
              <a:rPr lang="en" sz="1400">
                <a:solidFill>
                  <a:srgbClr val="00FF00"/>
                </a:solidFill>
                <a:latin typeface="Arial"/>
                <a:ea typeface="Arial"/>
                <a:cs typeface="Arial"/>
                <a:sym typeface="Arial"/>
              </a:rPr>
              <a:t>U.S. Population</a:t>
            </a:r>
            <a:r>
              <a:rPr lang="en" sz="1400">
                <a:latin typeface="Arial"/>
                <a:ea typeface="Arial"/>
                <a:cs typeface="Arial"/>
                <a:sym typeface="Arial"/>
              </a:rPr>
              <a:t> are gamers.</a:t>
            </a:r>
            <a:r>
              <a:rPr baseline="30000" lang="en" sz="1400">
                <a:latin typeface="Arial"/>
                <a:ea typeface="Arial"/>
                <a:cs typeface="Arial"/>
                <a:sym typeface="Arial"/>
              </a:rPr>
              <a:t>6</a:t>
            </a:r>
            <a:endParaRPr baseline="30000" sz="1400">
              <a:latin typeface="Arial"/>
              <a:ea typeface="Arial"/>
              <a:cs typeface="Arial"/>
              <a:sym typeface="Arial"/>
            </a:endParaRPr>
          </a:p>
          <a:p>
            <a:pPr indent="-317500" lvl="0" marL="457200" rtl="0" algn="l">
              <a:lnSpc>
                <a:spcPct val="100000"/>
              </a:lnSpc>
              <a:spcBef>
                <a:spcPts val="1000"/>
              </a:spcBef>
              <a:spcAft>
                <a:spcPts val="1000"/>
              </a:spcAft>
              <a:buSzPts val="1400"/>
              <a:buFont typeface="Arial"/>
              <a:buChar char="●"/>
            </a:pPr>
            <a:r>
              <a:rPr lang="en" sz="1400">
                <a:latin typeface="Arial"/>
                <a:ea typeface="Arial"/>
                <a:cs typeface="Arial"/>
                <a:sym typeface="Arial"/>
              </a:rPr>
              <a:t>Globally, </a:t>
            </a:r>
            <a:r>
              <a:rPr lang="en" sz="1400">
                <a:solidFill>
                  <a:srgbClr val="00FF00"/>
                </a:solidFill>
                <a:latin typeface="Arial"/>
                <a:ea typeface="Arial"/>
                <a:cs typeface="Arial"/>
                <a:sym typeface="Arial"/>
              </a:rPr>
              <a:t>75 million</a:t>
            </a:r>
            <a:r>
              <a:rPr lang="en" sz="1400">
                <a:latin typeface="Arial"/>
                <a:ea typeface="Arial"/>
                <a:cs typeface="Arial"/>
                <a:sym typeface="Arial"/>
              </a:rPr>
              <a:t> people </a:t>
            </a:r>
            <a:r>
              <a:rPr lang="en" sz="1400">
                <a:solidFill>
                  <a:srgbClr val="00FF00"/>
                </a:solidFill>
                <a:latin typeface="Arial"/>
                <a:ea typeface="Arial"/>
                <a:cs typeface="Arial"/>
                <a:sym typeface="Arial"/>
              </a:rPr>
              <a:t>suffer </a:t>
            </a:r>
            <a:r>
              <a:rPr lang="en" sz="1400">
                <a:latin typeface="Arial"/>
                <a:ea typeface="Arial"/>
                <a:cs typeface="Arial"/>
                <a:sym typeface="Arial"/>
              </a:rPr>
              <a:t>from </a:t>
            </a:r>
            <a:r>
              <a:rPr lang="en" sz="1400">
                <a:solidFill>
                  <a:srgbClr val="00FF00"/>
                </a:solidFill>
                <a:latin typeface="Arial"/>
                <a:ea typeface="Arial"/>
                <a:cs typeface="Arial"/>
                <a:sym typeface="Arial"/>
              </a:rPr>
              <a:t>gaming disorder</a:t>
            </a:r>
            <a:r>
              <a:rPr lang="en" sz="1400">
                <a:latin typeface="Arial"/>
                <a:ea typeface="Arial"/>
                <a:cs typeface="Arial"/>
                <a:sym typeface="Arial"/>
              </a:rPr>
              <a:t>.</a:t>
            </a:r>
            <a:r>
              <a:rPr baseline="30000" lang="en" sz="1400">
                <a:latin typeface="Arial"/>
                <a:ea typeface="Arial"/>
                <a:cs typeface="Arial"/>
                <a:sym typeface="Arial"/>
              </a:rPr>
              <a:t>9</a:t>
            </a:r>
            <a:endParaRPr sz="1400">
              <a:latin typeface="Arial"/>
              <a:ea typeface="Arial"/>
              <a:cs typeface="Arial"/>
              <a:sym typeface="Arial"/>
            </a:endParaRPr>
          </a:p>
        </p:txBody>
      </p:sp>
      <p:pic>
        <p:nvPicPr>
          <p:cNvPr id="174" name="Google Shape;174;p16"/>
          <p:cNvPicPr preferRelativeResize="0"/>
          <p:nvPr/>
        </p:nvPicPr>
        <p:blipFill rotWithShape="1">
          <a:blip r:embed="rId3">
            <a:alphaModFix/>
          </a:blip>
          <a:srcRect b="0" l="8018" r="8018" t="0"/>
          <a:stretch/>
        </p:blipFill>
        <p:spPr>
          <a:xfrm>
            <a:off x="5157700" y="1307850"/>
            <a:ext cx="3921525" cy="2616425"/>
          </a:xfrm>
          <a:prstGeom prst="rect">
            <a:avLst/>
          </a:prstGeom>
          <a:noFill/>
          <a:ln>
            <a:noFill/>
          </a:ln>
        </p:spPr>
      </p:pic>
      <p:sp>
        <p:nvSpPr>
          <p:cNvPr id="175" name="Google Shape;175;p16"/>
          <p:cNvSpPr txBox="1"/>
          <p:nvPr/>
        </p:nvSpPr>
        <p:spPr>
          <a:xfrm>
            <a:off x="5136963" y="3971700"/>
            <a:ext cx="39630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latin typeface="Lato"/>
                <a:ea typeface="Lato"/>
                <a:cs typeface="Lato"/>
                <a:sym typeface="Lato"/>
              </a:rPr>
              <a:t>77% of Americans are not meeting the recommended amount of exercise by the U.S. Department of Health and Human Services </a:t>
            </a:r>
            <a:r>
              <a:rPr baseline="30000" lang="en">
                <a:solidFill>
                  <a:schemeClr val="lt1"/>
                </a:solidFill>
              </a:rPr>
              <a:t>2</a:t>
            </a:r>
            <a:endParaRPr sz="1100">
              <a:solidFill>
                <a:schemeClr val="lt1"/>
              </a:solidFill>
              <a:latin typeface="Lato"/>
              <a:ea typeface="Lato"/>
              <a:cs typeface="Lato"/>
              <a:sym typeface="Lato"/>
            </a:endParaRPr>
          </a:p>
        </p:txBody>
      </p:sp>
      <p:sp>
        <p:nvSpPr>
          <p:cNvPr id="176" name="Google Shape;1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16"/>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2"/>
          <p:cNvSpPr txBox="1"/>
          <p:nvPr>
            <p:ph idx="4294967295" type="title"/>
          </p:nvPr>
        </p:nvSpPr>
        <p:spPr>
          <a:xfrm>
            <a:off x="808500" y="245975"/>
            <a:ext cx="75270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Risk Matrix and Mitigation Strategies Continued</a:t>
            </a:r>
            <a:endParaRPr sz="2400"/>
          </a:p>
        </p:txBody>
      </p:sp>
      <p:sp>
        <p:nvSpPr>
          <p:cNvPr id="501" name="Google Shape;501;p52"/>
          <p:cNvSpPr txBox="1"/>
          <p:nvPr/>
        </p:nvSpPr>
        <p:spPr>
          <a:xfrm>
            <a:off x="4572000" y="1178425"/>
            <a:ext cx="4399200" cy="24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Lato"/>
                <a:ea typeface="Lato"/>
                <a:cs typeface="Lato"/>
                <a:sym typeface="Lato"/>
              </a:rPr>
              <a:t>Customer Risk:</a:t>
            </a:r>
            <a:endParaRPr b="1" sz="11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C-1: User falsified information which leads to unwanted results</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C-2: Customer becomes disinterested in the app?</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C-3: Customer’s established impossible goals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100">
                <a:solidFill>
                  <a:schemeClr val="lt1"/>
                </a:solidFill>
                <a:latin typeface="Lato"/>
                <a:ea typeface="Lato"/>
                <a:cs typeface="Lato"/>
                <a:sym typeface="Lato"/>
              </a:rPr>
              <a:t>Mitigation Strategies:</a:t>
            </a:r>
            <a:endParaRPr b="1" sz="11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C-1: Trackers for exercise and </a:t>
            </a:r>
            <a:r>
              <a:rPr lang="en" sz="1000">
                <a:solidFill>
                  <a:schemeClr val="lt1"/>
                </a:solidFill>
                <a:latin typeface="Lato"/>
                <a:ea typeface="Lato"/>
                <a:cs typeface="Lato"/>
                <a:sym typeface="Lato"/>
              </a:rPr>
              <a:t>warn users that false information will impede their ability to use the app </a:t>
            </a:r>
            <a:r>
              <a:rPr lang="en" sz="1000">
                <a:solidFill>
                  <a:schemeClr val="lt1"/>
                </a:solidFill>
                <a:latin typeface="Lato"/>
                <a:ea typeface="Lato"/>
                <a:cs typeface="Lato"/>
                <a:sym typeface="Lato"/>
              </a:rPr>
              <a:t>effectively</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C-2: Add surveys asking for feedback and recommendations from user base to continuously improve aspects of the game.</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C-3: App will test the established goals against a parameters to test if achievable.</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sp>
        <p:nvSpPr>
          <p:cNvPr id="502" name="Google Shape;50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52"/>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504" name="Google Shape;504;p52"/>
          <p:cNvPicPr preferRelativeResize="0"/>
          <p:nvPr/>
        </p:nvPicPr>
        <p:blipFill>
          <a:blip r:embed="rId4">
            <a:alphaModFix/>
          </a:blip>
          <a:stretch>
            <a:fillRect/>
          </a:stretch>
        </p:blipFill>
        <p:spPr>
          <a:xfrm>
            <a:off x="0" y="1160075"/>
            <a:ext cx="4571999" cy="30889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53"/>
          <p:cNvSpPr txBox="1"/>
          <p:nvPr>
            <p:ph type="title"/>
          </p:nvPr>
        </p:nvSpPr>
        <p:spPr>
          <a:xfrm>
            <a:off x="1325500" y="1584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Sprint Breakout</a:t>
            </a:r>
            <a:endParaRPr/>
          </a:p>
        </p:txBody>
      </p:sp>
      <p:sp>
        <p:nvSpPr>
          <p:cNvPr id="511" name="Google Shape;511;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graphicFrame>
        <p:nvGraphicFramePr>
          <p:cNvPr id="512" name="Google Shape;512;p53"/>
          <p:cNvGraphicFramePr/>
          <p:nvPr/>
        </p:nvGraphicFramePr>
        <p:xfrm>
          <a:off x="1197450" y="881325"/>
          <a:ext cx="3000000" cy="3000000"/>
        </p:xfrm>
        <a:graphic>
          <a:graphicData uri="http://schemas.openxmlformats.org/drawingml/2006/table">
            <a:tbl>
              <a:tblPr>
                <a:noFill/>
                <a:tableStyleId>{3CF13661-8607-4BC1-8967-4A5E620A60EC}</a:tableStyleId>
              </a:tblPr>
              <a:tblGrid>
                <a:gridCol w="547225"/>
                <a:gridCol w="569625"/>
                <a:gridCol w="965575"/>
                <a:gridCol w="5156575"/>
              </a:tblGrid>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Sprint</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Weeks</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Focus</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Description</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1</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1</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Review and Designate</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Review design, designate and clarify roles, determine which elements of the program will need to be simulated for prototype </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2</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1-2</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Environment Setup</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Develop building blocks of the application (user sign-in, profile creation) and layout the database following developed schema</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3</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2-3</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UI/UX</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Create the UI/UX elements, make sure ECG tracking data is being sent to the application</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4</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1-2</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Level Design</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Design levels (home base, dungeon, etc.) and user interaction for the gameplay</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5</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2</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Algorithms</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Algorithms for exercise detection and reward distribution developed, make sure results are stored to database</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6</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2</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Database Finalization</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Database finalized, fully integrate the algorithms into the gameplay experience, begin system testing</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r h="487650">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7</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2</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System Integration</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000">
                          <a:solidFill>
                            <a:srgbClr val="FFFFFF"/>
                          </a:solidFill>
                          <a:latin typeface="Lato"/>
                          <a:ea typeface="Lato"/>
                          <a:cs typeface="Lato"/>
                          <a:sym typeface="Lato"/>
                        </a:rPr>
                        <a:t>Integration testing, tweaking as necessary. All unit tests should be passing, system testing should reflect functional requirements</a:t>
                      </a:r>
                      <a:endParaRPr sz="1000">
                        <a:solidFill>
                          <a:srgbClr val="FFFFFF"/>
                        </a:solidFill>
                        <a:latin typeface="Lato"/>
                        <a:ea typeface="Lato"/>
                        <a:cs typeface="Lato"/>
                        <a:sym typeface="La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accent3"/>
                    </a:solidFill>
                  </a:tcPr>
                </a:tc>
              </a:tr>
            </a:tbl>
          </a:graphicData>
        </a:graphic>
      </p:graphicFrame>
      <p:sp>
        <p:nvSpPr>
          <p:cNvPr id="513" name="Google Shape;513;p53"/>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4"/>
          <p:cNvSpPr txBox="1"/>
          <p:nvPr>
            <p:ph idx="4294967295" type="title"/>
          </p:nvPr>
        </p:nvSpPr>
        <p:spPr>
          <a:xfrm>
            <a:off x="1052550" y="400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Competition Matrix</a:t>
            </a:r>
            <a:endParaRPr sz="2400"/>
          </a:p>
        </p:txBody>
      </p:sp>
      <p:pic>
        <p:nvPicPr>
          <p:cNvPr id="519" name="Google Shape;519;p54"/>
          <p:cNvPicPr preferRelativeResize="0"/>
          <p:nvPr/>
        </p:nvPicPr>
        <p:blipFill rotWithShape="1">
          <a:blip r:embed="rId4">
            <a:alphaModFix/>
          </a:blip>
          <a:srcRect b="3225" l="700" r="680" t="1627"/>
          <a:stretch/>
        </p:blipFill>
        <p:spPr>
          <a:xfrm>
            <a:off x="705126" y="1328013"/>
            <a:ext cx="7733749" cy="3490325"/>
          </a:xfrm>
          <a:prstGeom prst="rect">
            <a:avLst/>
          </a:prstGeom>
          <a:noFill/>
          <a:ln>
            <a:noFill/>
          </a:ln>
        </p:spPr>
      </p:pic>
      <p:sp>
        <p:nvSpPr>
          <p:cNvPr id="520" name="Google Shape;52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54"/>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to Customer Base </a:t>
            </a:r>
            <a:endParaRPr/>
          </a:p>
        </p:txBody>
      </p:sp>
      <p:sp>
        <p:nvSpPr>
          <p:cNvPr id="527" name="Google Shape;527;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Adds a fun aspect to exercising</a:t>
            </a:r>
            <a:endParaRPr sz="1400"/>
          </a:p>
          <a:p>
            <a:pPr indent="-317500" lvl="0" marL="457200" rtl="0" algn="l">
              <a:lnSpc>
                <a:spcPct val="150000"/>
              </a:lnSpc>
              <a:spcBef>
                <a:spcPts val="0"/>
              </a:spcBef>
              <a:spcAft>
                <a:spcPts val="0"/>
              </a:spcAft>
              <a:buSzPts val="1400"/>
              <a:buChar char="●"/>
            </a:pPr>
            <a:r>
              <a:rPr lang="en" sz="1400"/>
              <a:t>Provides motivation to exercise</a:t>
            </a:r>
            <a:endParaRPr sz="1400"/>
          </a:p>
          <a:p>
            <a:pPr indent="-317500" lvl="0" marL="457200" rtl="0" algn="l">
              <a:lnSpc>
                <a:spcPct val="150000"/>
              </a:lnSpc>
              <a:spcBef>
                <a:spcPts val="0"/>
              </a:spcBef>
              <a:spcAft>
                <a:spcPts val="0"/>
              </a:spcAft>
              <a:buSzPts val="1400"/>
              <a:buChar char="●"/>
            </a:pPr>
            <a:r>
              <a:rPr lang="en" sz="1400"/>
              <a:t>Tracks diet intake</a:t>
            </a:r>
            <a:endParaRPr sz="1400"/>
          </a:p>
          <a:p>
            <a:pPr indent="-317500" lvl="0" marL="457200" rtl="0" algn="l">
              <a:lnSpc>
                <a:spcPct val="150000"/>
              </a:lnSpc>
              <a:spcBef>
                <a:spcPts val="0"/>
              </a:spcBef>
              <a:spcAft>
                <a:spcPts val="0"/>
              </a:spcAft>
              <a:buSzPts val="1400"/>
              <a:buChar char="●"/>
            </a:pPr>
            <a:r>
              <a:rPr lang="en" sz="1400"/>
              <a:t>Establishes a path towards goal</a:t>
            </a:r>
            <a:endParaRPr sz="1400"/>
          </a:p>
          <a:p>
            <a:pPr indent="-317500" lvl="0" marL="457200" rtl="0" algn="l">
              <a:lnSpc>
                <a:spcPct val="150000"/>
              </a:lnSpc>
              <a:spcBef>
                <a:spcPts val="0"/>
              </a:spcBef>
              <a:spcAft>
                <a:spcPts val="0"/>
              </a:spcAft>
              <a:buSzPts val="1400"/>
              <a:buChar char="●"/>
            </a:pPr>
            <a:r>
              <a:rPr lang="en" sz="1400"/>
              <a:t>Establishes an alternative lifestyle around the user’s game addiction</a:t>
            </a:r>
            <a:endParaRPr sz="1400"/>
          </a:p>
          <a:p>
            <a:pPr indent="0" lvl="0" marL="0" rtl="0" algn="l">
              <a:lnSpc>
                <a:spcPct val="150000"/>
              </a:lnSpc>
              <a:spcBef>
                <a:spcPts val="1600"/>
              </a:spcBef>
              <a:spcAft>
                <a:spcPts val="1600"/>
              </a:spcAft>
              <a:buNone/>
            </a:pPr>
            <a:r>
              <a:t/>
            </a:r>
            <a:endParaRPr/>
          </a:p>
        </p:txBody>
      </p:sp>
      <p:sp>
        <p:nvSpPr>
          <p:cNvPr id="528" name="Google Shape;52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55"/>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56"/>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35" name="Google Shape;535;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Gaming addiction is a real issue</a:t>
            </a:r>
            <a:endParaRPr sz="1400"/>
          </a:p>
          <a:p>
            <a:pPr indent="-317500" lvl="0" marL="457200" rtl="0" algn="l">
              <a:spcBef>
                <a:spcPts val="0"/>
              </a:spcBef>
              <a:spcAft>
                <a:spcPts val="0"/>
              </a:spcAft>
              <a:buSzPts val="1400"/>
              <a:buChar char="●"/>
            </a:pPr>
            <a:r>
              <a:rPr lang="en" sz="1400"/>
              <a:t>Currently no innovative solution to gaming addiction</a:t>
            </a:r>
            <a:endParaRPr sz="1400"/>
          </a:p>
          <a:p>
            <a:pPr indent="-317500" lvl="0" marL="457200" rtl="0" algn="l">
              <a:spcBef>
                <a:spcPts val="0"/>
              </a:spcBef>
              <a:spcAft>
                <a:spcPts val="0"/>
              </a:spcAft>
              <a:buSzPts val="1400"/>
              <a:buChar char="●"/>
            </a:pPr>
            <a:r>
              <a:rPr lang="en" sz="1400"/>
              <a:t>Use gaming addiction as a pathway to healthy living </a:t>
            </a:r>
            <a:endParaRPr sz="1400"/>
          </a:p>
          <a:p>
            <a:pPr indent="-317500" lvl="0" marL="457200" rtl="0" algn="l">
              <a:spcBef>
                <a:spcPts val="0"/>
              </a:spcBef>
              <a:spcAft>
                <a:spcPts val="0"/>
              </a:spcAft>
              <a:buSzPts val="1400"/>
              <a:buChar char="●"/>
            </a:pPr>
            <a:r>
              <a:rPr lang="en" sz="1400"/>
              <a:t>We want </a:t>
            </a:r>
            <a:r>
              <a:rPr b="1" lang="en" sz="1400"/>
              <a:t>you</a:t>
            </a:r>
            <a:r>
              <a:rPr lang="en" sz="1400"/>
              <a:t> to get addicted to fitness</a:t>
            </a:r>
            <a:endParaRPr sz="1400"/>
          </a:p>
          <a:p>
            <a:pPr indent="0" lvl="0" marL="0" rtl="0" algn="l">
              <a:spcBef>
                <a:spcPts val="1600"/>
              </a:spcBef>
              <a:spcAft>
                <a:spcPts val="1600"/>
              </a:spcAft>
              <a:buNone/>
            </a:pPr>
            <a:r>
              <a:t/>
            </a:r>
            <a:endParaRPr/>
          </a:p>
        </p:txBody>
      </p:sp>
      <p:sp>
        <p:nvSpPr>
          <p:cNvPr id="536" name="Google Shape;53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56"/>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7"/>
          <p:cNvSpPr txBox="1"/>
          <p:nvPr>
            <p:ph type="title"/>
          </p:nvPr>
        </p:nvSpPr>
        <p:spPr>
          <a:xfrm>
            <a:off x="0" y="1413750"/>
            <a:ext cx="9144000" cy="23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543" name="Google Shape;543;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57"/>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58"/>
          <p:cNvSpPr txBox="1"/>
          <p:nvPr>
            <p:ph type="title"/>
          </p:nvPr>
        </p:nvSpPr>
        <p:spPr>
          <a:xfrm>
            <a:off x="1297500" y="393750"/>
            <a:ext cx="7038900" cy="6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550" name="Google Shape;550;p58"/>
          <p:cNvSpPr txBox="1"/>
          <p:nvPr>
            <p:ph idx="1" type="body"/>
          </p:nvPr>
        </p:nvSpPr>
        <p:spPr>
          <a:xfrm>
            <a:off x="1297500" y="1078650"/>
            <a:ext cx="7038900" cy="3816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AutoNum type="arabicPeriod"/>
            </a:pPr>
            <a:r>
              <a:rPr lang="en" sz="1100"/>
              <a:t>Conrad, B. (n.d.). 15 Reasons &amp; Theories on Why Video Games Are Addictive. Retrieved October 8, 2019, from </a:t>
            </a:r>
            <a:r>
              <a:rPr lang="en" sz="1100" u="sng">
                <a:hlinkClick r:id="rId3"/>
              </a:rPr>
              <a:t>http://www.techaddiction.ca/why_are_video_games_addictive.html</a:t>
            </a:r>
            <a:r>
              <a:rPr lang="en" sz="1100"/>
              <a:t>.</a:t>
            </a:r>
            <a:endParaRPr sz="1100"/>
          </a:p>
          <a:p>
            <a:pPr indent="-298450" lvl="0" marL="457200" rtl="0" algn="l">
              <a:lnSpc>
                <a:spcPct val="115000"/>
              </a:lnSpc>
              <a:spcBef>
                <a:spcPts val="0"/>
              </a:spcBef>
              <a:spcAft>
                <a:spcPts val="0"/>
              </a:spcAft>
              <a:buClr>
                <a:schemeClr val="lt1"/>
              </a:buClr>
              <a:buSzPts val="1100"/>
              <a:buAutoNum type="arabicPeriod"/>
            </a:pPr>
            <a:r>
              <a:rPr lang="en" sz="1100"/>
              <a:t>DNPAO Data, Trends and Maps: Explore by Topic. (n.d.). Retrieved October 30, 2019, from </a:t>
            </a:r>
            <a:r>
              <a:rPr lang="en" sz="1100" u="sng">
                <a:hlinkClick r:id="rId4"/>
              </a:rPr>
              <a:t>https://nccd.cdc.gov/dnpao_dtm/rdPage.aspx?rdReport=DNPAO_DTM.ExploreByTopic&amp;islClass=PA&amp;islTopic=PA1&amp;go=GO</a:t>
            </a:r>
            <a:r>
              <a:rPr lang="en" sz="1100"/>
              <a:t>.</a:t>
            </a:r>
            <a:endParaRPr sz="1100"/>
          </a:p>
          <a:p>
            <a:pPr indent="-298450" lvl="0" marL="457200" rtl="0" algn="l">
              <a:lnSpc>
                <a:spcPct val="115000"/>
              </a:lnSpc>
              <a:spcBef>
                <a:spcPts val="0"/>
              </a:spcBef>
              <a:spcAft>
                <a:spcPts val="0"/>
              </a:spcAft>
              <a:buClr>
                <a:schemeClr val="lt1"/>
              </a:buClr>
              <a:buSzPts val="1100"/>
              <a:buAutoNum type="arabicPeriod"/>
            </a:pPr>
            <a:r>
              <a:rPr lang="en" sz="1100"/>
              <a:t>Ellis, M. (2018, October 2). Gamified Fitness Apps That Make Working Out Fun. Retrieved October 8, 2019, from </a:t>
            </a:r>
            <a:r>
              <a:rPr lang="en" sz="1100" u="sng">
                <a:hlinkClick r:id="rId5"/>
              </a:rPr>
              <a:t>https://stylefox.co/gamified-fitness-apps-that-make-working-out-fun/</a:t>
            </a:r>
            <a:r>
              <a:rPr lang="en" sz="1100"/>
              <a:t>.</a:t>
            </a:r>
            <a:endParaRPr sz="1100"/>
          </a:p>
          <a:p>
            <a:pPr indent="-298450" lvl="0" marL="457200" rtl="0" algn="l">
              <a:lnSpc>
                <a:spcPct val="100000"/>
              </a:lnSpc>
              <a:spcBef>
                <a:spcPts val="0"/>
              </a:spcBef>
              <a:spcAft>
                <a:spcPts val="0"/>
              </a:spcAft>
              <a:buClr>
                <a:schemeClr val="lt1"/>
              </a:buClr>
              <a:buSzPts val="1100"/>
              <a:buAutoNum type="arabicPeriod"/>
            </a:pPr>
            <a:r>
              <a:rPr lang="en" sz="1100"/>
              <a:t>Exantra World: Fitness RPG (Role Playing Game). (2019, September 29). Retrieved October 8, 2019, from https://www.kickstarter.com/projects/altertitan/exantra-world-fitness-rpg-role-playing-game.</a:t>
            </a:r>
            <a:endParaRPr sz="1100"/>
          </a:p>
          <a:p>
            <a:pPr indent="-298450" lvl="0" marL="457200" rtl="0" algn="l">
              <a:spcBef>
                <a:spcPts val="0"/>
              </a:spcBef>
              <a:spcAft>
                <a:spcPts val="0"/>
              </a:spcAft>
              <a:buClr>
                <a:schemeClr val="lt1"/>
              </a:buClr>
              <a:buSzPts val="1100"/>
              <a:buAutoNum type="arabicPeriod"/>
            </a:pPr>
            <a:r>
              <a:rPr lang="en" sz="1100"/>
              <a:t>Find your best self with our favorite health and fitness apps for Android. (2018, December 21). Retrieved October 8, 2019, from </a:t>
            </a:r>
            <a:r>
              <a:rPr lang="en" sz="1100" u="sng">
                <a:hlinkClick r:id="rId6"/>
              </a:rPr>
              <a:t>https://www.digitaltrends.com/mobile/best-fitness-apps-for-android/</a:t>
            </a:r>
            <a:r>
              <a:rPr lang="en" sz="1100"/>
              <a:t>.</a:t>
            </a:r>
            <a:endParaRPr sz="1100"/>
          </a:p>
          <a:p>
            <a:pPr indent="-298450" lvl="0" marL="457200" rtl="0" algn="l">
              <a:lnSpc>
                <a:spcPct val="100000"/>
              </a:lnSpc>
              <a:spcBef>
                <a:spcPts val="0"/>
              </a:spcBef>
              <a:spcAft>
                <a:spcPts val="0"/>
              </a:spcAft>
              <a:buClr>
                <a:schemeClr val="lt1"/>
              </a:buClr>
              <a:buSzPts val="1100"/>
              <a:buAutoNum type="arabicPeriod"/>
            </a:pPr>
            <a:r>
              <a:rPr lang="en" sz="1100"/>
              <a:t>Gaming Addiction Statistics. (2019, September 26). Retrieved October 8, 2019, from </a:t>
            </a:r>
            <a:r>
              <a:rPr lang="en" sz="1100" u="sng">
                <a:hlinkClick r:id="rId7"/>
              </a:rPr>
              <a:t>https://www.therecoveryvillage.com/process-addiction/video-game-addiction/gaming-addiction-statistics/#gref</a:t>
            </a:r>
            <a:r>
              <a:rPr lang="en" sz="1100"/>
              <a:t>.</a:t>
            </a:r>
            <a:endParaRPr sz="1100"/>
          </a:p>
          <a:p>
            <a:pPr indent="-298450" lvl="0" marL="457200" rtl="0" algn="l">
              <a:lnSpc>
                <a:spcPct val="100000"/>
              </a:lnSpc>
              <a:spcBef>
                <a:spcPts val="0"/>
              </a:spcBef>
              <a:spcAft>
                <a:spcPts val="0"/>
              </a:spcAft>
              <a:buClr>
                <a:schemeClr val="lt1"/>
              </a:buClr>
              <a:buSzPts val="1100"/>
              <a:buAutoNum type="arabicPeriod"/>
            </a:pPr>
            <a:r>
              <a:rPr lang="en" sz="1100"/>
              <a:t>Hu, F. B. (n.d.). Sedentary lifestyle and risk of obesity and type 2 diabetes. Retrieved October 8, 2019, from </a:t>
            </a:r>
            <a:r>
              <a:rPr lang="en" sz="1100" u="sng">
                <a:hlinkClick r:id="rId8"/>
              </a:rPr>
              <a:t>https://link.springer.com/article/10.1007/s11745-003-1038-4</a:t>
            </a:r>
            <a:r>
              <a:rPr lang="en" sz="1100"/>
              <a:t>.</a:t>
            </a:r>
            <a:endParaRPr sz="1100"/>
          </a:p>
          <a:p>
            <a:pPr indent="-298450" lvl="0" marL="457200" rtl="0" algn="l">
              <a:lnSpc>
                <a:spcPct val="100000"/>
              </a:lnSpc>
              <a:spcBef>
                <a:spcPts val="0"/>
              </a:spcBef>
              <a:spcAft>
                <a:spcPts val="0"/>
              </a:spcAft>
              <a:buClr>
                <a:schemeClr val="lt1"/>
              </a:buClr>
              <a:buSzPts val="1100"/>
              <a:buAutoNum type="arabicPeriod"/>
            </a:pPr>
            <a:r>
              <a:rPr lang="en" sz="1100">
                <a:latin typeface="Arial"/>
                <a:ea typeface="Arial"/>
                <a:cs typeface="Arial"/>
                <a:sym typeface="Arial"/>
              </a:rPr>
              <a:t>Hull, M. (2019, November 25). Video Game Addiction. Retrieved December 12, 2019, from </a:t>
            </a:r>
            <a:r>
              <a:rPr lang="en" sz="1100" u="sng">
                <a:latin typeface="Arial"/>
                <a:ea typeface="Arial"/>
                <a:cs typeface="Arial"/>
                <a:sym typeface="Arial"/>
                <a:hlinkClick r:id="rId9"/>
              </a:rPr>
              <a:t>https://www.therecoveryvillage.com/process-addiction/video-game-addiction/#gref</a:t>
            </a:r>
            <a:r>
              <a:rPr lang="en" sz="1100">
                <a:latin typeface="Arial"/>
                <a:ea typeface="Arial"/>
                <a:cs typeface="Arial"/>
                <a:sym typeface="Arial"/>
              </a:rPr>
              <a:t>.</a:t>
            </a:r>
            <a:endParaRPr sz="1100"/>
          </a:p>
          <a:p>
            <a:pPr indent="0" lvl="0" marL="0" rtl="0" algn="l">
              <a:lnSpc>
                <a:spcPct val="100000"/>
              </a:lnSpc>
              <a:spcBef>
                <a:spcPts val="0"/>
              </a:spcBef>
              <a:spcAft>
                <a:spcPts val="0"/>
              </a:spcAft>
              <a:buNone/>
            </a:pPr>
            <a:r>
              <a:t/>
            </a:r>
            <a:endParaRPr sz="1100"/>
          </a:p>
        </p:txBody>
      </p:sp>
      <p:sp>
        <p:nvSpPr>
          <p:cNvPr id="551" name="Google Shape;55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58"/>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59"/>
          <p:cNvSpPr txBox="1"/>
          <p:nvPr/>
        </p:nvSpPr>
        <p:spPr>
          <a:xfrm>
            <a:off x="1297500" y="1078650"/>
            <a:ext cx="7216500" cy="30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Ivanova, I. (2019, May 28). World Health Organization makes "gaming disorder" a medical addiction. Retrieved October 8, 2019, from </a:t>
            </a:r>
            <a:r>
              <a:rPr lang="en" sz="1100" u="sng">
                <a:solidFill>
                  <a:schemeClr val="lt1"/>
                </a:solidFill>
                <a:latin typeface="Lato"/>
                <a:ea typeface="Lato"/>
                <a:cs typeface="Lato"/>
                <a:sym typeface="Lato"/>
                <a:hlinkClick r:id="rId3"/>
              </a:rPr>
              <a:t>https://www.cbsnews.com/news/world-health-organization-makes-gaming-disorder-a-medical-diagnosis-of-addicition/.</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Kravitz, L. (n.d.). Exercise Motivation: What Starts and Keeps People Exercising? Retrieved October 8, 2019, from </a:t>
            </a:r>
            <a:r>
              <a:rPr lang="en" sz="1100" u="sng">
                <a:solidFill>
                  <a:schemeClr val="lt1"/>
                </a:solidFill>
                <a:latin typeface="Lato"/>
                <a:ea typeface="Lato"/>
                <a:cs typeface="Lato"/>
                <a:sym typeface="Lato"/>
                <a:hlinkClick r:id="rId4"/>
              </a:rPr>
              <a:t>https://www.unm.edu/~lkravitz/Article%20folder/ExerciseMot.pdf</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Marrs, M. (2017, November 14). 6 Fitness Apps That Make Working Out Too Fun to Skip. Retrieved October 8, 2019, from </a:t>
            </a:r>
            <a:r>
              <a:rPr lang="en" sz="1100" u="sng">
                <a:solidFill>
                  <a:schemeClr val="lt1"/>
                </a:solidFill>
                <a:latin typeface="Lato"/>
                <a:ea typeface="Lato"/>
                <a:cs typeface="Lato"/>
                <a:sym typeface="Lato"/>
                <a:hlinkClick r:id="rId5"/>
              </a:rPr>
              <a:t>https://www.lifehack.org/articles/lifestyle/6-fitness-apps-that-make-working-out-too-fun-skip.html</a:t>
            </a:r>
            <a:r>
              <a:rPr lang="en"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Mastroianni, B. (2018, August 29). Turning Exercise Into a Game Can Make Fitness More Fun and Effective. Retrieved October 8, 2019, from </a:t>
            </a:r>
            <a:r>
              <a:rPr lang="en" sz="1100" u="sng">
                <a:solidFill>
                  <a:schemeClr val="lt1"/>
                </a:solidFill>
                <a:latin typeface="Lato"/>
                <a:ea typeface="Lato"/>
                <a:cs typeface="Lato"/>
                <a:sym typeface="Lato"/>
                <a:hlinkClick r:id="rId6"/>
              </a:rPr>
              <a:t>https://www.healthline.com/health-news/turning-exercise-into-a-game-can-make-fitness-more-fun-and-effective</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Teemo. (n.d.). Retrieved October 8, 2019, from </a:t>
            </a:r>
            <a:r>
              <a:rPr lang="en" sz="1100" u="sng">
                <a:solidFill>
                  <a:schemeClr val="lt1"/>
                </a:solidFill>
                <a:latin typeface="Lato"/>
                <a:ea typeface="Lato"/>
                <a:cs typeface="Lato"/>
                <a:sym typeface="Lato"/>
                <a:hlinkClick r:id="rId7"/>
              </a:rPr>
              <a:t>https://goteemo.com/.</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Video Game Addiction Treatment for Teens. (n.d.). Retrieved October 8, 2019, from </a:t>
            </a:r>
            <a:r>
              <a:rPr lang="en" sz="1100" u="sng">
                <a:solidFill>
                  <a:schemeClr val="lt1"/>
                </a:solidFill>
                <a:latin typeface="Lato"/>
                <a:ea typeface="Lato"/>
                <a:cs typeface="Lato"/>
                <a:sym typeface="Lato"/>
                <a:hlinkClick r:id="rId8"/>
              </a:rPr>
              <a:t>https://elkrivertreatment.com/treatment/treating-teen-video-game-addiction/.</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AutoNum type="arabicPeriod" startAt="9"/>
            </a:pPr>
            <a:r>
              <a:rPr lang="en" sz="1100">
                <a:solidFill>
                  <a:schemeClr val="lt1"/>
                </a:solidFill>
                <a:latin typeface="Lato"/>
                <a:ea typeface="Lato"/>
                <a:cs typeface="Lato"/>
                <a:sym typeface="Lato"/>
              </a:rPr>
              <a:t>Watkins, M. (2019, June 13). Video Game Addiction Symptoms and Treatment. Retrieved October 30, 2019, from </a:t>
            </a:r>
            <a:r>
              <a:rPr lang="en" sz="1100" u="sng">
                <a:solidFill>
                  <a:schemeClr val="lt1"/>
                </a:solidFill>
                <a:latin typeface="Lato"/>
                <a:ea typeface="Lato"/>
                <a:cs typeface="Lato"/>
                <a:sym typeface="Lato"/>
                <a:hlinkClick r:id="rId9"/>
              </a:rPr>
              <a:t>https://americanaddictioncenters.org/video-gaming-addiction</a:t>
            </a:r>
            <a:endParaRPr sz="1100">
              <a:solidFill>
                <a:schemeClr val="lt1"/>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558" name="Google Shape;55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59"/>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560" name="Google Shape;560;p59"/>
          <p:cNvSpPr txBox="1"/>
          <p:nvPr>
            <p:ph type="title"/>
          </p:nvPr>
        </p:nvSpPr>
        <p:spPr>
          <a:xfrm>
            <a:off x="1297500" y="393750"/>
            <a:ext cx="7038900" cy="6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 Continued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60"/>
          <p:cNvSpPr txBox="1"/>
          <p:nvPr>
            <p:ph idx="4294967295" type="body"/>
          </p:nvPr>
        </p:nvSpPr>
        <p:spPr>
          <a:xfrm>
            <a:off x="916725" y="1134000"/>
            <a:ext cx="7312800" cy="334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2"/>
                </a:solidFill>
              </a:rPr>
              <a:t>Basal Metabolic Rate (BMR) </a:t>
            </a:r>
            <a:r>
              <a:rPr b="1" lang="en" sz="1100"/>
              <a:t>- The number of calories required to keep the body functioning at rest. Essentially, how many calories are burned in a day not including physical activity.</a:t>
            </a:r>
            <a:endParaRPr b="1" sz="1100"/>
          </a:p>
          <a:p>
            <a:pPr indent="0" lvl="0" marL="0" rtl="0" algn="l">
              <a:lnSpc>
                <a:spcPct val="100000"/>
              </a:lnSpc>
              <a:spcBef>
                <a:spcPts val="1000"/>
              </a:spcBef>
              <a:spcAft>
                <a:spcPts val="0"/>
              </a:spcAft>
              <a:buNone/>
            </a:pPr>
            <a:r>
              <a:rPr b="1" lang="en" sz="1100">
                <a:solidFill>
                  <a:schemeClr val="lt2"/>
                </a:solidFill>
              </a:rPr>
              <a:t>Electrocardiogram (ECG) </a:t>
            </a:r>
            <a:r>
              <a:rPr b="1" lang="en" sz="1100"/>
              <a:t>- A test that measures the electrical activity of the heartbeat. With each beat, an electrical impulse (or “wave”) travels through the heart.</a:t>
            </a:r>
            <a:endParaRPr b="1" sz="1100"/>
          </a:p>
          <a:p>
            <a:pPr indent="0" lvl="0" marL="0" rtl="0" algn="l">
              <a:lnSpc>
                <a:spcPct val="100000"/>
              </a:lnSpc>
              <a:spcBef>
                <a:spcPts val="1000"/>
              </a:spcBef>
              <a:spcAft>
                <a:spcPts val="0"/>
              </a:spcAft>
              <a:buNone/>
            </a:pPr>
            <a:r>
              <a:rPr b="1" lang="en" sz="1100">
                <a:solidFill>
                  <a:schemeClr val="lt2"/>
                </a:solidFill>
              </a:rPr>
              <a:t>Experience Points (XP) </a:t>
            </a:r>
            <a:r>
              <a:rPr b="1" lang="en" sz="1100"/>
              <a:t>- A unit of measurement to quantify an avatar’s progression through a game. Once a sufficient amount of experience points are accumulated, the player or a certain statistic “levels up”. The higher the level, the stronger the avatar.</a:t>
            </a:r>
            <a:endParaRPr b="1" sz="1100"/>
          </a:p>
          <a:p>
            <a:pPr indent="0" lvl="0" marL="0" rtl="0" algn="l">
              <a:lnSpc>
                <a:spcPct val="100000"/>
              </a:lnSpc>
              <a:spcBef>
                <a:spcPts val="1000"/>
              </a:spcBef>
              <a:spcAft>
                <a:spcPts val="0"/>
              </a:spcAft>
              <a:buNone/>
            </a:pPr>
            <a:r>
              <a:rPr b="1" lang="en" sz="1100">
                <a:solidFill>
                  <a:schemeClr val="lt2"/>
                </a:solidFill>
              </a:rPr>
              <a:t>Game Artificial Intelligence (AI) </a:t>
            </a:r>
            <a:r>
              <a:rPr b="1" lang="en" sz="1100"/>
              <a:t>- Artificial intelligence is used to generate responsive, adaptive or intelligent behaviors primarily in non-player characters similar to human-like intelligence.</a:t>
            </a:r>
            <a:endParaRPr b="1" sz="1100"/>
          </a:p>
          <a:p>
            <a:pPr indent="0" lvl="0" marL="0" rtl="0" algn="l">
              <a:lnSpc>
                <a:spcPct val="100000"/>
              </a:lnSpc>
              <a:spcBef>
                <a:spcPts val="1000"/>
              </a:spcBef>
              <a:spcAft>
                <a:spcPts val="1000"/>
              </a:spcAft>
              <a:buNone/>
            </a:pPr>
            <a:r>
              <a:rPr b="1" lang="en" sz="1100">
                <a:solidFill>
                  <a:schemeClr val="lt2"/>
                </a:solidFill>
              </a:rPr>
              <a:t>Game Avatar </a:t>
            </a:r>
            <a:r>
              <a:rPr b="1" lang="en" sz="1100"/>
              <a:t>- A personalized graphical illustration that represents a computer user, or a character or alter ego that represents that user.</a:t>
            </a:r>
            <a:endParaRPr b="1" sz="1100"/>
          </a:p>
        </p:txBody>
      </p:sp>
      <p:sp>
        <p:nvSpPr>
          <p:cNvPr id="566" name="Google Shape;566;p60"/>
          <p:cNvSpPr txBox="1"/>
          <p:nvPr>
            <p:ph idx="4294967295" type="title"/>
          </p:nvPr>
        </p:nvSpPr>
        <p:spPr>
          <a:xfrm>
            <a:off x="1297500" y="21990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Glossary</a:t>
            </a:r>
            <a:endParaRPr/>
          </a:p>
        </p:txBody>
      </p:sp>
      <p:sp>
        <p:nvSpPr>
          <p:cNvPr id="567" name="Google Shape;56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60"/>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61"/>
          <p:cNvSpPr txBox="1"/>
          <p:nvPr>
            <p:ph idx="4294967295" type="title"/>
          </p:nvPr>
        </p:nvSpPr>
        <p:spPr>
          <a:xfrm>
            <a:off x="1297500" y="21990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Glossary Continued</a:t>
            </a:r>
            <a:endParaRPr sz="2400"/>
          </a:p>
        </p:txBody>
      </p:sp>
      <p:sp>
        <p:nvSpPr>
          <p:cNvPr id="575" name="Google Shape;575;p61"/>
          <p:cNvSpPr txBox="1"/>
          <p:nvPr>
            <p:ph idx="4294967295" type="body"/>
          </p:nvPr>
        </p:nvSpPr>
        <p:spPr>
          <a:xfrm>
            <a:off x="916725" y="1134000"/>
            <a:ext cx="7312800" cy="334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2"/>
                </a:solidFill>
              </a:rPr>
              <a:t>Gaming Disorder </a:t>
            </a:r>
            <a:r>
              <a:rPr b="1" lang="en" sz="1100"/>
              <a:t>- Pattern of persistent or recurrent gaming behavior in which people lose control of their gaming behavior, give priority to gaming over other interests and activities, and continue gaming despite negative consequences, such as impairments in their family relationships, social lives, work duties or other areas.</a:t>
            </a:r>
            <a:endParaRPr b="1" sz="1100">
              <a:solidFill>
                <a:schemeClr val="lt2"/>
              </a:solidFill>
            </a:endParaRPr>
          </a:p>
          <a:p>
            <a:pPr indent="0" lvl="0" marL="0" rtl="0" algn="l">
              <a:lnSpc>
                <a:spcPct val="100000"/>
              </a:lnSpc>
              <a:spcBef>
                <a:spcPts val="1000"/>
              </a:spcBef>
              <a:spcAft>
                <a:spcPts val="0"/>
              </a:spcAft>
              <a:buNone/>
            </a:pPr>
            <a:r>
              <a:rPr b="1" lang="en" sz="1100">
                <a:solidFill>
                  <a:schemeClr val="lt2"/>
                </a:solidFill>
              </a:rPr>
              <a:t>Heads Up Display (HUD) </a:t>
            </a:r>
            <a:r>
              <a:rPr b="1" lang="en" sz="1100"/>
              <a:t>- The display area where players can see their character's vital statistics such as current health, bonus attributes, armor level, ammunition count, and more.</a:t>
            </a:r>
            <a:endParaRPr b="1" sz="1100"/>
          </a:p>
          <a:p>
            <a:pPr indent="0" lvl="0" marL="0" rtl="0" algn="l">
              <a:lnSpc>
                <a:spcPct val="100000"/>
              </a:lnSpc>
              <a:spcBef>
                <a:spcPts val="1000"/>
              </a:spcBef>
              <a:spcAft>
                <a:spcPts val="0"/>
              </a:spcAft>
              <a:buNone/>
            </a:pPr>
            <a:r>
              <a:rPr b="1" lang="en" sz="1100">
                <a:solidFill>
                  <a:schemeClr val="lt2"/>
                </a:solidFill>
              </a:rPr>
              <a:t>Mifflin-St Jeor Formula - </a:t>
            </a:r>
            <a:r>
              <a:rPr b="1" lang="en" sz="1100"/>
              <a:t>Formula that calculates BMR from age, sex, height, and weight</a:t>
            </a:r>
            <a:endParaRPr b="1" sz="1100"/>
          </a:p>
          <a:p>
            <a:pPr indent="0" lvl="0" marL="0" rtl="0" algn="l">
              <a:lnSpc>
                <a:spcPct val="100000"/>
              </a:lnSpc>
              <a:spcBef>
                <a:spcPts val="1000"/>
              </a:spcBef>
              <a:spcAft>
                <a:spcPts val="0"/>
              </a:spcAft>
              <a:buNone/>
            </a:pPr>
            <a:r>
              <a:rPr b="1" lang="en" sz="1100">
                <a:solidFill>
                  <a:schemeClr val="lt2"/>
                </a:solidFill>
              </a:rPr>
              <a:t>Role-playing Game (RPG) </a:t>
            </a:r>
            <a:r>
              <a:rPr b="1" lang="en" sz="1100"/>
              <a:t>- Type of game in which players assume the roles of characters.</a:t>
            </a:r>
            <a:endParaRPr b="1" sz="1100"/>
          </a:p>
          <a:p>
            <a:pPr indent="0" lvl="0" marL="0" rtl="0" algn="l">
              <a:lnSpc>
                <a:spcPct val="100000"/>
              </a:lnSpc>
              <a:spcBef>
                <a:spcPts val="1000"/>
              </a:spcBef>
              <a:spcAft>
                <a:spcPts val="0"/>
              </a:spcAft>
              <a:buNone/>
            </a:pPr>
            <a:r>
              <a:rPr b="1" lang="en" sz="1100">
                <a:solidFill>
                  <a:schemeClr val="lt2"/>
                </a:solidFill>
              </a:rPr>
              <a:t>Total Daily Energy Expenditure (TDEE) </a:t>
            </a:r>
            <a:r>
              <a:rPr b="1" lang="en" sz="1100"/>
              <a:t>- The total amount of calories burned in a day including basic body functions and physical activity</a:t>
            </a:r>
            <a:endParaRPr b="1" sz="1100"/>
          </a:p>
          <a:p>
            <a:pPr indent="0" lvl="0" marL="0" rtl="0" algn="l">
              <a:lnSpc>
                <a:spcPct val="100000"/>
              </a:lnSpc>
              <a:spcBef>
                <a:spcPts val="1000"/>
              </a:spcBef>
              <a:spcAft>
                <a:spcPts val="1000"/>
              </a:spcAft>
              <a:buNone/>
            </a:pPr>
            <a:r>
              <a:t/>
            </a:r>
            <a:endParaRPr b="1" sz="1100">
              <a:solidFill>
                <a:schemeClr val="lt2"/>
              </a:solidFill>
            </a:endParaRPr>
          </a:p>
        </p:txBody>
      </p:sp>
      <p:sp>
        <p:nvSpPr>
          <p:cNvPr id="576" name="Google Shape;576;p61"/>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1744450" y="393750"/>
            <a:ext cx="58098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Negative Effects of Gaming Disorder</a:t>
            </a:r>
            <a:endParaRPr>
              <a:latin typeface="Lato"/>
              <a:ea typeface="Lato"/>
              <a:cs typeface="Lato"/>
              <a:sym typeface="Lato"/>
            </a:endParaRPr>
          </a:p>
        </p:txBody>
      </p:sp>
      <p:sp>
        <p:nvSpPr>
          <p:cNvPr id="183" name="Google Shape;183;p17"/>
          <p:cNvSpPr txBox="1"/>
          <p:nvPr>
            <p:ph idx="1" type="body"/>
          </p:nvPr>
        </p:nvSpPr>
        <p:spPr>
          <a:xfrm>
            <a:off x="1297500" y="1307850"/>
            <a:ext cx="7038900" cy="3175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Trebuchet MS"/>
              <a:buChar char="●"/>
            </a:pPr>
            <a:r>
              <a:rPr lang="en" sz="1400"/>
              <a:t>Social isolation </a:t>
            </a:r>
            <a:r>
              <a:rPr baseline="30000" lang="en" sz="1400"/>
              <a:t>14</a:t>
            </a:r>
            <a:endParaRPr sz="1400"/>
          </a:p>
          <a:p>
            <a:pPr indent="-317500" lvl="0" marL="457200" rtl="0" algn="l">
              <a:lnSpc>
                <a:spcPct val="100000"/>
              </a:lnSpc>
              <a:spcBef>
                <a:spcPts val="1000"/>
              </a:spcBef>
              <a:spcAft>
                <a:spcPts val="0"/>
              </a:spcAft>
              <a:buSzPts val="1400"/>
              <a:buFont typeface="Trebuchet MS"/>
              <a:buChar char="●"/>
            </a:pPr>
            <a:r>
              <a:rPr lang="en" sz="1400"/>
              <a:t>Emotional effects </a:t>
            </a:r>
            <a:r>
              <a:rPr baseline="30000" lang="en" sz="1400"/>
              <a:t>14</a:t>
            </a:r>
            <a:endParaRPr sz="1400"/>
          </a:p>
          <a:p>
            <a:pPr indent="-317500" lvl="0" marL="457200" rtl="0" algn="l">
              <a:lnSpc>
                <a:spcPct val="100000"/>
              </a:lnSpc>
              <a:spcBef>
                <a:spcPts val="1000"/>
              </a:spcBef>
              <a:spcAft>
                <a:spcPts val="0"/>
              </a:spcAft>
              <a:buSzPts val="1400"/>
              <a:buFont typeface="Trebuchet MS"/>
              <a:buChar char="●"/>
            </a:pPr>
            <a:r>
              <a:rPr lang="en" sz="1400">
                <a:solidFill>
                  <a:srgbClr val="00FF00"/>
                </a:solidFill>
              </a:rPr>
              <a:t>Decrease </a:t>
            </a:r>
            <a:r>
              <a:rPr lang="en" sz="1400"/>
              <a:t>in </a:t>
            </a:r>
            <a:r>
              <a:rPr lang="en" sz="1400">
                <a:solidFill>
                  <a:srgbClr val="00FF00"/>
                </a:solidFill>
              </a:rPr>
              <a:t>mental performance</a:t>
            </a:r>
            <a:r>
              <a:rPr lang="en" sz="1400"/>
              <a:t> in education or other activities </a:t>
            </a:r>
            <a:r>
              <a:rPr baseline="30000" lang="en" sz="1400"/>
              <a:t>14</a:t>
            </a:r>
            <a:endParaRPr sz="1400"/>
          </a:p>
          <a:p>
            <a:pPr indent="-317500" lvl="0" marL="457200" rtl="0" algn="l">
              <a:lnSpc>
                <a:spcPct val="100000"/>
              </a:lnSpc>
              <a:spcBef>
                <a:spcPts val="1000"/>
              </a:spcBef>
              <a:spcAft>
                <a:spcPts val="0"/>
              </a:spcAft>
              <a:buSzPts val="1400"/>
              <a:buChar char="●"/>
            </a:pPr>
            <a:r>
              <a:rPr lang="en" sz="1400"/>
              <a:t>Health issues </a:t>
            </a:r>
            <a:endParaRPr sz="1400"/>
          </a:p>
          <a:p>
            <a:pPr indent="-317500" lvl="1" marL="914400" rtl="0" algn="l">
              <a:lnSpc>
                <a:spcPct val="100000"/>
              </a:lnSpc>
              <a:spcBef>
                <a:spcPts val="1000"/>
              </a:spcBef>
              <a:spcAft>
                <a:spcPts val="0"/>
              </a:spcAft>
              <a:buSzPts val="1400"/>
              <a:buFont typeface="Trebuchet MS"/>
              <a:buChar char="○"/>
            </a:pPr>
            <a:r>
              <a:rPr lang="en" sz="1400"/>
              <a:t>Increased </a:t>
            </a:r>
            <a:r>
              <a:rPr lang="en" sz="1400">
                <a:solidFill>
                  <a:srgbClr val="00FF00"/>
                </a:solidFill>
              </a:rPr>
              <a:t>risk of obesity</a:t>
            </a:r>
            <a:r>
              <a:rPr lang="en" sz="1400"/>
              <a:t> </a:t>
            </a:r>
            <a:r>
              <a:rPr baseline="30000" lang="en" sz="1400"/>
              <a:t>14</a:t>
            </a:r>
            <a:endParaRPr sz="1400"/>
          </a:p>
          <a:p>
            <a:pPr indent="-317500" lvl="1" marL="914400" rtl="0" algn="l">
              <a:lnSpc>
                <a:spcPct val="100000"/>
              </a:lnSpc>
              <a:spcBef>
                <a:spcPts val="1000"/>
              </a:spcBef>
              <a:spcAft>
                <a:spcPts val="0"/>
              </a:spcAft>
              <a:buSzPts val="1400"/>
              <a:buFont typeface="Trebuchet MS"/>
              <a:buChar char="○"/>
            </a:pPr>
            <a:r>
              <a:rPr lang="en" sz="1400">
                <a:solidFill>
                  <a:srgbClr val="00FF00"/>
                </a:solidFill>
              </a:rPr>
              <a:t>Headaches, backaches</a:t>
            </a:r>
            <a:r>
              <a:rPr lang="en" sz="1400"/>
              <a:t> </a:t>
            </a:r>
            <a:r>
              <a:rPr baseline="30000" lang="en" sz="1400"/>
              <a:t>6</a:t>
            </a:r>
            <a:endParaRPr sz="1400"/>
          </a:p>
          <a:p>
            <a:pPr indent="-317500" lvl="1" marL="914400" rtl="0" algn="l">
              <a:lnSpc>
                <a:spcPct val="100000"/>
              </a:lnSpc>
              <a:spcBef>
                <a:spcPts val="1000"/>
              </a:spcBef>
              <a:spcAft>
                <a:spcPts val="1000"/>
              </a:spcAft>
              <a:buSzPts val="1400"/>
              <a:buFont typeface="Trebuchet MS"/>
              <a:buChar char="○"/>
            </a:pPr>
            <a:r>
              <a:rPr lang="en" sz="1400"/>
              <a:t>Development of </a:t>
            </a:r>
            <a:r>
              <a:rPr lang="en" sz="1400">
                <a:solidFill>
                  <a:srgbClr val="00FF00"/>
                </a:solidFill>
              </a:rPr>
              <a:t>carpal tunnel syndrome</a:t>
            </a:r>
            <a:r>
              <a:rPr lang="en" sz="1400"/>
              <a:t> </a:t>
            </a:r>
            <a:r>
              <a:rPr baseline="30000" lang="en" sz="1400"/>
              <a:t>6</a:t>
            </a:r>
            <a:endParaRPr sz="1400"/>
          </a:p>
        </p:txBody>
      </p:sp>
      <p:sp>
        <p:nvSpPr>
          <p:cNvPr id="184" name="Google Shape;1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17"/>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6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A1 - User Stories (Gamer) - Need</a:t>
            </a:r>
            <a:endParaRPr/>
          </a:p>
        </p:txBody>
      </p:sp>
      <p:sp>
        <p:nvSpPr>
          <p:cNvPr id="582" name="Google Shape;582;p62"/>
          <p:cNvSpPr txBox="1"/>
          <p:nvPr>
            <p:ph idx="1" type="body"/>
          </p:nvPr>
        </p:nvSpPr>
        <p:spPr>
          <a:xfrm>
            <a:off x="1055275" y="1391625"/>
            <a:ext cx="7888800" cy="33363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a:pPr>
            <a:r>
              <a:rPr lang="en" sz="1200"/>
              <a:t>As a gamer, I need to be able to select workout challenges so that I am doing exercises I want to do</a:t>
            </a:r>
            <a:endParaRPr sz="1200"/>
          </a:p>
          <a:p>
            <a:pPr indent="-304800" lvl="0" marL="457200" rtl="0" algn="l">
              <a:lnSpc>
                <a:spcPct val="150000"/>
              </a:lnSpc>
              <a:spcBef>
                <a:spcPts val="0"/>
              </a:spcBef>
              <a:spcAft>
                <a:spcPts val="0"/>
              </a:spcAft>
              <a:buSzPts val="1200"/>
              <a:buAutoNum type="arabicPeriod"/>
            </a:pPr>
            <a:r>
              <a:rPr lang="en" sz="1200"/>
              <a:t>As a gamer, I need to be able to create a gamer account to access app features</a:t>
            </a:r>
            <a:endParaRPr sz="1200"/>
          </a:p>
          <a:p>
            <a:pPr indent="-304800" lvl="0" marL="457200" rtl="0" algn="l">
              <a:lnSpc>
                <a:spcPct val="150000"/>
              </a:lnSpc>
              <a:spcBef>
                <a:spcPts val="0"/>
              </a:spcBef>
              <a:spcAft>
                <a:spcPts val="0"/>
              </a:spcAft>
              <a:buSzPts val="1200"/>
              <a:buAutoNum type="arabicPeriod"/>
            </a:pPr>
            <a:r>
              <a:rPr lang="en" sz="1200"/>
              <a:t>As a gamer, I need to be able to record my body measurements to calculate recommended daily caloric intake</a:t>
            </a:r>
            <a:endParaRPr sz="1200"/>
          </a:p>
          <a:p>
            <a:pPr indent="-304800" lvl="0" marL="457200" rtl="0" algn="l">
              <a:lnSpc>
                <a:spcPct val="150000"/>
              </a:lnSpc>
              <a:spcBef>
                <a:spcPts val="0"/>
              </a:spcBef>
              <a:spcAft>
                <a:spcPts val="0"/>
              </a:spcAft>
              <a:buSzPts val="1200"/>
              <a:buAutoNum type="arabicPeriod"/>
            </a:pPr>
            <a:r>
              <a:rPr lang="en" sz="1200"/>
              <a:t>As a gamer, I need to be able to record my goal weight for recommended caloric intake and progress tracking</a:t>
            </a:r>
            <a:endParaRPr sz="1200"/>
          </a:p>
          <a:p>
            <a:pPr indent="-304800" lvl="0" marL="457200" rtl="0" algn="l">
              <a:lnSpc>
                <a:spcPct val="150000"/>
              </a:lnSpc>
              <a:spcBef>
                <a:spcPts val="0"/>
              </a:spcBef>
              <a:spcAft>
                <a:spcPts val="0"/>
              </a:spcAft>
              <a:buSzPts val="1200"/>
              <a:buAutoNum type="arabicPeriod"/>
            </a:pPr>
            <a:r>
              <a:rPr lang="en" sz="1200"/>
              <a:t>As a gamer, I need to be able to set the activity level to calculate recommended daily caloric intake</a:t>
            </a:r>
            <a:endParaRPr sz="1200"/>
          </a:p>
          <a:p>
            <a:pPr indent="-304800" lvl="0" marL="457200" rtl="0" algn="l">
              <a:lnSpc>
                <a:spcPct val="150000"/>
              </a:lnSpc>
              <a:spcBef>
                <a:spcPts val="0"/>
              </a:spcBef>
              <a:spcAft>
                <a:spcPts val="0"/>
              </a:spcAft>
              <a:buSzPts val="1200"/>
              <a:buAutoNum type="arabicPeriod"/>
            </a:pPr>
            <a:r>
              <a:rPr lang="en" sz="1200"/>
              <a:t>As a gamer, I need to be able to progress in game through my character </a:t>
            </a:r>
            <a:endParaRPr sz="1200"/>
          </a:p>
          <a:p>
            <a:pPr indent="-304800" lvl="0" marL="457200" rtl="0" algn="l">
              <a:lnSpc>
                <a:spcPct val="150000"/>
              </a:lnSpc>
              <a:spcBef>
                <a:spcPts val="0"/>
              </a:spcBef>
              <a:spcAft>
                <a:spcPts val="0"/>
              </a:spcAft>
              <a:buSzPts val="1200"/>
              <a:buAutoNum type="arabicPeriod"/>
            </a:pPr>
            <a:r>
              <a:rPr lang="en" sz="1200"/>
              <a:t>As a gamer, I need to be able to cancel the workout challenge while in progress</a:t>
            </a:r>
            <a:endParaRPr sz="1200"/>
          </a:p>
          <a:p>
            <a:pPr indent="-304800" lvl="0" marL="457200" rtl="0" algn="l">
              <a:lnSpc>
                <a:spcPct val="150000"/>
              </a:lnSpc>
              <a:spcBef>
                <a:spcPts val="0"/>
              </a:spcBef>
              <a:spcAft>
                <a:spcPts val="0"/>
              </a:spcAft>
              <a:buSzPts val="1200"/>
              <a:buAutoNum type="arabicPeriod"/>
            </a:pPr>
            <a:r>
              <a:rPr lang="en" sz="1200"/>
              <a:t>As a gamer, I need to be able to fight in gameplay so that I can be engaged in the addictive features</a:t>
            </a:r>
            <a:endParaRPr sz="1200"/>
          </a:p>
          <a:p>
            <a:pPr indent="-304800" lvl="0" marL="457200" rtl="0" algn="l">
              <a:lnSpc>
                <a:spcPct val="150000"/>
              </a:lnSpc>
              <a:spcBef>
                <a:spcPts val="0"/>
              </a:spcBef>
              <a:spcAft>
                <a:spcPts val="0"/>
              </a:spcAft>
              <a:buSzPts val="1200"/>
              <a:buAutoNum type="arabicPeriod"/>
            </a:pPr>
            <a:r>
              <a:rPr lang="en" sz="1200"/>
              <a:t>As a gamer, I need to be able to set my favorite exercises or workout challenges for convenient accessibility</a:t>
            </a:r>
            <a:endParaRPr sz="1200"/>
          </a:p>
          <a:p>
            <a:pPr indent="-304800" lvl="0" marL="457200" rtl="0" algn="l">
              <a:lnSpc>
                <a:spcPct val="150000"/>
              </a:lnSpc>
              <a:spcBef>
                <a:spcPts val="0"/>
              </a:spcBef>
              <a:spcAft>
                <a:spcPts val="0"/>
              </a:spcAft>
              <a:buSzPts val="1200"/>
              <a:buAutoNum type="arabicPeriod"/>
            </a:pPr>
            <a:r>
              <a:rPr lang="en" sz="1200"/>
              <a:t>As a gamer, I need to be able to earn in game items to enhance and personalize my avatar</a:t>
            </a:r>
            <a:endParaRPr sz="1200"/>
          </a:p>
        </p:txBody>
      </p:sp>
      <p:sp>
        <p:nvSpPr>
          <p:cNvPr id="583" name="Google Shape;58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62"/>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3"/>
          <p:cNvSpPr txBox="1"/>
          <p:nvPr>
            <p:ph type="title"/>
          </p:nvPr>
        </p:nvSpPr>
        <p:spPr>
          <a:xfrm>
            <a:off x="1297500" y="57137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A1 - User Stories (Gamer) - Need</a:t>
            </a:r>
            <a:endParaRPr/>
          </a:p>
          <a:p>
            <a:pPr indent="0" lvl="0" marL="0" rtl="0" algn="l">
              <a:spcBef>
                <a:spcPts val="0"/>
              </a:spcBef>
              <a:spcAft>
                <a:spcPts val="0"/>
              </a:spcAft>
              <a:buNone/>
            </a:pPr>
            <a:r>
              <a:rPr lang="en"/>
              <a:t>Continued</a:t>
            </a:r>
            <a:endParaRPr/>
          </a:p>
        </p:txBody>
      </p:sp>
      <p:sp>
        <p:nvSpPr>
          <p:cNvPr id="590" name="Google Shape;590;p63"/>
          <p:cNvSpPr txBox="1"/>
          <p:nvPr>
            <p:ph idx="1" type="body"/>
          </p:nvPr>
        </p:nvSpPr>
        <p:spPr>
          <a:xfrm>
            <a:off x="1121675" y="1567550"/>
            <a:ext cx="7394100" cy="3179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startAt="11"/>
            </a:pPr>
            <a:r>
              <a:rPr lang="en" sz="1200"/>
              <a:t>As a gamer, I need to receive XP in certain stats after certain workout challenges to progress my character</a:t>
            </a:r>
            <a:endParaRPr sz="1200"/>
          </a:p>
          <a:p>
            <a:pPr indent="-304800" lvl="0" marL="457200" rtl="0" algn="l">
              <a:lnSpc>
                <a:spcPct val="150000"/>
              </a:lnSpc>
              <a:spcBef>
                <a:spcPts val="0"/>
              </a:spcBef>
              <a:spcAft>
                <a:spcPts val="0"/>
              </a:spcAft>
              <a:buSzPts val="1200"/>
              <a:buAutoNum type="arabicPeriod" startAt="11"/>
            </a:pPr>
            <a:r>
              <a:rPr lang="en" sz="1200"/>
              <a:t>As a gamer, I need to be able to track my caloric intake so that I can manage my dietary habits</a:t>
            </a:r>
            <a:endParaRPr sz="1200"/>
          </a:p>
          <a:p>
            <a:pPr indent="-304800" lvl="0" marL="457200" rtl="0" algn="l">
              <a:lnSpc>
                <a:spcPct val="150000"/>
              </a:lnSpc>
              <a:spcBef>
                <a:spcPts val="0"/>
              </a:spcBef>
              <a:spcAft>
                <a:spcPts val="0"/>
              </a:spcAft>
              <a:buSzPts val="1200"/>
              <a:buAutoNum type="arabicPeriod" startAt="11"/>
            </a:pPr>
            <a:r>
              <a:rPr lang="en" sz="1200"/>
              <a:t>As a gamer, I need to be able to update my body measurements to keep caloric algorithm accurate</a:t>
            </a:r>
            <a:endParaRPr sz="1200"/>
          </a:p>
          <a:p>
            <a:pPr indent="-304800" lvl="0" marL="457200" rtl="0" algn="l">
              <a:lnSpc>
                <a:spcPct val="150000"/>
              </a:lnSpc>
              <a:spcBef>
                <a:spcPts val="0"/>
              </a:spcBef>
              <a:spcAft>
                <a:spcPts val="0"/>
              </a:spcAft>
              <a:buSzPts val="1200"/>
              <a:buAutoNum type="arabicPeriod" startAt="11"/>
            </a:pPr>
            <a:r>
              <a:rPr lang="en" sz="1200"/>
              <a:t>As a gamer, I need to be able to update my goal weight for progress tracking and to keep recommended caloric intake accurate</a:t>
            </a:r>
            <a:endParaRPr sz="1200"/>
          </a:p>
          <a:p>
            <a:pPr indent="-304800" lvl="0" marL="457200" rtl="0" algn="l">
              <a:lnSpc>
                <a:spcPct val="150000"/>
              </a:lnSpc>
              <a:spcBef>
                <a:spcPts val="0"/>
              </a:spcBef>
              <a:spcAft>
                <a:spcPts val="0"/>
              </a:spcAft>
              <a:buSzPts val="1200"/>
              <a:buFont typeface="Arial"/>
              <a:buAutoNum type="arabicPeriod" startAt="11"/>
            </a:pPr>
            <a:r>
              <a:rPr lang="en" sz="1200"/>
              <a:t>As a gamer, I need to be able to save my information in settings to the database and be able to load it to maintain progress</a:t>
            </a:r>
            <a:endParaRPr sz="1200"/>
          </a:p>
          <a:p>
            <a:pPr indent="-304800" lvl="0" marL="457200" rtl="0" algn="l">
              <a:lnSpc>
                <a:spcPct val="150000"/>
              </a:lnSpc>
              <a:spcBef>
                <a:spcPts val="0"/>
              </a:spcBef>
              <a:spcAft>
                <a:spcPts val="0"/>
              </a:spcAft>
              <a:buSzPts val="1200"/>
              <a:buFont typeface="Arial"/>
              <a:buAutoNum type="arabicPeriod" startAt="11"/>
            </a:pPr>
            <a:r>
              <a:rPr lang="en" sz="1200"/>
              <a:t>As a gamer, I need to download War of Brawns through my app store so that I can access the app</a:t>
            </a:r>
            <a:endParaRPr sz="1200"/>
          </a:p>
          <a:p>
            <a:pPr indent="-304800" lvl="0" marL="457200" rtl="0" algn="l">
              <a:lnSpc>
                <a:spcPct val="150000"/>
              </a:lnSpc>
              <a:spcBef>
                <a:spcPts val="0"/>
              </a:spcBef>
              <a:spcAft>
                <a:spcPts val="0"/>
              </a:spcAft>
              <a:buSzPts val="1200"/>
              <a:buFont typeface="Arial"/>
              <a:buAutoNum type="arabicPeriod" startAt="11"/>
            </a:pPr>
            <a:r>
              <a:rPr lang="en" sz="1200"/>
              <a:t>As a gamer, I need to use War of Brawns on my Android or iOS</a:t>
            </a:r>
            <a:endParaRPr sz="1200"/>
          </a:p>
        </p:txBody>
      </p:sp>
      <p:sp>
        <p:nvSpPr>
          <p:cNvPr id="591" name="Google Shape;59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2" name="Google Shape;592;p63"/>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4"/>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A1 - User Stories (Gamer) - Want</a:t>
            </a:r>
            <a:endParaRPr/>
          </a:p>
        </p:txBody>
      </p:sp>
      <p:sp>
        <p:nvSpPr>
          <p:cNvPr id="598" name="Google Shape;598;p64"/>
          <p:cNvSpPr txBox="1"/>
          <p:nvPr>
            <p:ph idx="1" type="body"/>
          </p:nvPr>
        </p:nvSpPr>
        <p:spPr>
          <a:xfrm>
            <a:off x="1023025" y="1448025"/>
            <a:ext cx="7038900" cy="29112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Arial"/>
              <a:buAutoNum type="arabicPeriod"/>
            </a:pPr>
            <a:r>
              <a:rPr lang="en" sz="1200"/>
              <a:t>As a gamer, I want to be able to delete my gamer account</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to be able to set my preferences for workout challenges</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to be able to customize my avatar to personalize my experience</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to be able to equip in-game cosmetics to personalize my experience</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to be able to search for workout challenges to easily find certain workouts</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my avatar's body to be proportional to player stats for visual character progression</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to utilize a smartphone camera to track workouts</a:t>
            </a:r>
            <a:endParaRPr sz="1200"/>
          </a:p>
          <a:p>
            <a:pPr indent="-304800" lvl="0" marL="457200" rtl="0" algn="l">
              <a:lnSpc>
                <a:spcPct val="150000"/>
              </a:lnSpc>
              <a:spcBef>
                <a:spcPts val="0"/>
              </a:spcBef>
              <a:spcAft>
                <a:spcPts val="0"/>
              </a:spcAft>
              <a:buSzPts val="1200"/>
              <a:buFont typeface="Arial"/>
              <a:buAutoNum type="arabicPeriod"/>
            </a:pPr>
            <a:r>
              <a:rPr lang="en" sz="1200"/>
              <a:t>As a gamer, I want to utilize a smartphone accelerometer to track workouts</a:t>
            </a:r>
            <a:endParaRPr sz="1200"/>
          </a:p>
        </p:txBody>
      </p:sp>
      <p:sp>
        <p:nvSpPr>
          <p:cNvPr id="599" name="Google Shape;599;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64"/>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65"/>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
        <p:nvSpPr>
          <p:cNvPr id="607" name="Google Shape;607;p65"/>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A2 - </a:t>
            </a:r>
            <a:r>
              <a:rPr lang="en"/>
              <a:t>User Stories (Administrator)</a:t>
            </a:r>
            <a:endParaRPr/>
          </a:p>
        </p:txBody>
      </p:sp>
      <p:sp>
        <p:nvSpPr>
          <p:cNvPr id="608" name="Google Shape;608;p65"/>
          <p:cNvSpPr txBox="1"/>
          <p:nvPr>
            <p:ph idx="1" type="body"/>
          </p:nvPr>
        </p:nvSpPr>
        <p:spPr>
          <a:xfrm>
            <a:off x="943275" y="1470225"/>
            <a:ext cx="7038900" cy="29112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Arial"/>
              <a:buAutoNum type="arabicPeriod"/>
            </a:pPr>
            <a:r>
              <a:rPr lang="en" sz="1200"/>
              <a:t>As an administrator, I need to be able to update the WoB managed database, so that I can modify or ban accounts</a:t>
            </a:r>
            <a:endParaRPr sz="1200"/>
          </a:p>
          <a:p>
            <a:pPr indent="-304800" lvl="0" marL="457200" rtl="0" algn="l">
              <a:lnSpc>
                <a:spcPct val="150000"/>
              </a:lnSpc>
              <a:spcBef>
                <a:spcPts val="0"/>
              </a:spcBef>
              <a:spcAft>
                <a:spcPts val="0"/>
              </a:spcAft>
              <a:buSzPts val="1200"/>
              <a:buFont typeface="Arial"/>
              <a:buAutoNum type="arabicPeriod"/>
            </a:pPr>
            <a:r>
              <a:rPr lang="en" sz="1200"/>
              <a:t>As an administrator, I need to be able to make a backup of the database, so that I can revert to a previous version</a:t>
            </a:r>
            <a:endParaRPr sz="1200"/>
          </a:p>
          <a:p>
            <a:pPr indent="-304800" lvl="0" marL="457200" rtl="0" algn="l">
              <a:lnSpc>
                <a:spcPct val="150000"/>
              </a:lnSpc>
              <a:spcBef>
                <a:spcPts val="0"/>
              </a:spcBef>
              <a:spcAft>
                <a:spcPts val="0"/>
              </a:spcAft>
              <a:buSzPts val="1200"/>
              <a:buFont typeface="Arial"/>
              <a:buAutoNum type="arabicPeriod"/>
            </a:pPr>
            <a:r>
              <a:rPr lang="en" sz="1200"/>
              <a:t>As an administrator, I want to receive the gamers feedback through surveys in game so that we can make the game more enjoyable</a:t>
            </a:r>
            <a:endParaRPr sz="1200"/>
          </a:p>
          <a:p>
            <a:pPr indent="-304800" lvl="0" marL="457200" rtl="0" algn="l">
              <a:lnSpc>
                <a:spcPct val="150000"/>
              </a:lnSpc>
              <a:spcBef>
                <a:spcPts val="0"/>
              </a:spcBef>
              <a:spcAft>
                <a:spcPts val="0"/>
              </a:spcAft>
              <a:buSzPts val="1200"/>
              <a:buFont typeface="Arial"/>
              <a:buAutoNum type="arabicPeriod"/>
            </a:pPr>
            <a:r>
              <a:rPr lang="en" sz="1200"/>
              <a:t>As an administrator, I want to send out announcements for updates or maintenance to keep the users informed about changes</a:t>
            </a:r>
            <a:endParaRPr sz="1200"/>
          </a:p>
          <a:p>
            <a:pPr indent="-304800" lvl="0" marL="457200" rtl="0" algn="l">
              <a:lnSpc>
                <a:spcPct val="150000"/>
              </a:lnSpc>
              <a:spcBef>
                <a:spcPts val="0"/>
              </a:spcBef>
              <a:spcAft>
                <a:spcPts val="0"/>
              </a:spcAft>
              <a:buSzPts val="1200"/>
              <a:buFont typeface="Arial"/>
              <a:buAutoNum type="arabicPeriod"/>
            </a:pPr>
            <a:r>
              <a:rPr lang="en" sz="1200"/>
              <a:t>As an administrator, I want to be able to respond to user feedback, so that I can resolve any conflicts or concerns</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1397825" y="69075"/>
            <a:ext cx="6084900" cy="82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Appendix B1 - Developer Stories - Need</a:t>
            </a:r>
            <a:endParaRPr sz="2200"/>
          </a:p>
        </p:txBody>
      </p:sp>
      <p:sp>
        <p:nvSpPr>
          <p:cNvPr id="614" name="Google Shape;614;p66"/>
          <p:cNvSpPr txBox="1"/>
          <p:nvPr>
            <p:ph idx="1" type="body"/>
          </p:nvPr>
        </p:nvSpPr>
        <p:spPr>
          <a:xfrm>
            <a:off x="892925" y="1182000"/>
            <a:ext cx="7706100" cy="36495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Arial"/>
              <a:buAutoNum type="arabicPeriod"/>
            </a:pPr>
            <a:r>
              <a:rPr lang="en" sz="1000"/>
              <a:t>As a developer, I need to track the caloric intake of the gamer through a diet journal so that I can have the app recommend future diet practices</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be able to let gamers login and logout so that they can continue their progress on different devices</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access/store data to WoB managed database server so that there is a record of user accounts</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design a variety of workout challenges, so that gamers can do workouts in different environments</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design gameplay animations so that the gameplay is more engaging</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design an interactive RPG gameplay system, so that users get addicted</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display the animation of the gamers avatar so the gamer feels more attached to their avatar</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verify completion with ECG data, so that the application is sure that gamers are actually working out</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to design the gamers interaction through GUI so that they have an intuitive control panel to play the game</a:t>
            </a:r>
            <a:endParaRPr sz="1000"/>
          </a:p>
          <a:p>
            <a:pPr indent="-292100" lvl="0" marL="457200" rtl="0" algn="l">
              <a:lnSpc>
                <a:spcPct val="150000"/>
              </a:lnSpc>
              <a:spcBef>
                <a:spcPts val="0"/>
              </a:spcBef>
              <a:spcAft>
                <a:spcPts val="0"/>
              </a:spcAft>
              <a:buSzPts val="1000"/>
              <a:buFont typeface="Arial"/>
              <a:buAutoNum type="arabicPeriod"/>
            </a:pPr>
            <a:r>
              <a:rPr lang="en" sz="1000"/>
              <a:t>As a developer, I need the diet journal to suggest a reasonable caloric intake to meet the gamers target goal weight</a:t>
            </a:r>
            <a:endParaRPr sz="1000"/>
          </a:p>
          <a:p>
            <a:pPr indent="-292100" lvl="0" marL="457200" rtl="0" algn="l">
              <a:lnSpc>
                <a:spcPct val="150000"/>
              </a:lnSpc>
              <a:spcBef>
                <a:spcPts val="0"/>
              </a:spcBef>
              <a:spcAft>
                <a:spcPts val="0"/>
              </a:spcAft>
              <a:buSzPts val="1000"/>
              <a:buAutoNum type="arabicPeriod"/>
            </a:pPr>
            <a:r>
              <a:rPr lang="en" sz="1000"/>
              <a:t>As a developer, I want to display the gamers stats, equipment, rewards, inventory through a menu so that they can see their progress and items</a:t>
            </a:r>
            <a:endParaRPr sz="1000"/>
          </a:p>
          <a:p>
            <a:pPr indent="-292100" lvl="0" marL="457200" rtl="0" algn="l">
              <a:lnSpc>
                <a:spcPct val="150000"/>
              </a:lnSpc>
              <a:spcBef>
                <a:spcPts val="0"/>
              </a:spcBef>
              <a:spcAft>
                <a:spcPts val="0"/>
              </a:spcAft>
              <a:buSzPts val="1000"/>
              <a:buAutoNum type="arabicPeriod"/>
            </a:pPr>
            <a:r>
              <a:rPr lang="en" sz="1000"/>
              <a:t>As a developer, I need the gamer to be able to search or select food from the database so that they can have nutritional information about their meals</a:t>
            </a:r>
            <a:endParaRPr sz="1000"/>
          </a:p>
        </p:txBody>
      </p:sp>
      <p:sp>
        <p:nvSpPr>
          <p:cNvPr id="615" name="Google Shape;61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66"/>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1052550" y="5639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Appendix B1 - Developer Stories - Need Continued</a:t>
            </a:r>
            <a:endParaRPr sz="2200"/>
          </a:p>
        </p:txBody>
      </p:sp>
      <p:sp>
        <p:nvSpPr>
          <p:cNvPr id="622" name="Google Shape;622;p67"/>
          <p:cNvSpPr txBox="1"/>
          <p:nvPr>
            <p:ph idx="1" type="body"/>
          </p:nvPr>
        </p:nvSpPr>
        <p:spPr>
          <a:xfrm>
            <a:off x="1052550" y="1478050"/>
            <a:ext cx="7659900" cy="335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AutoNum type="arabicPeriod" startAt="13"/>
            </a:pPr>
            <a:r>
              <a:rPr lang="en" sz="1100"/>
              <a:t>As a developer, I need to record the players information through a WoB managed database</a:t>
            </a:r>
            <a:endParaRPr sz="1100"/>
          </a:p>
          <a:p>
            <a:pPr indent="-298450" lvl="0" marL="457200" rtl="0" algn="l">
              <a:lnSpc>
                <a:spcPct val="150000"/>
              </a:lnSpc>
              <a:spcBef>
                <a:spcPts val="0"/>
              </a:spcBef>
              <a:spcAft>
                <a:spcPts val="0"/>
              </a:spcAft>
              <a:buSzPts val="1100"/>
              <a:buAutoNum type="arabicPeriod" startAt="13"/>
            </a:pPr>
            <a:r>
              <a:rPr lang="en" sz="1100"/>
              <a:t>As a developer, I need to search for the nutritional data of food, so that the application and gamers can count calories efficiently</a:t>
            </a:r>
            <a:endParaRPr sz="1100"/>
          </a:p>
          <a:p>
            <a:pPr indent="-298450" lvl="0" marL="457200" rtl="0" algn="l">
              <a:lnSpc>
                <a:spcPct val="150000"/>
              </a:lnSpc>
              <a:spcBef>
                <a:spcPts val="0"/>
              </a:spcBef>
              <a:spcAft>
                <a:spcPts val="0"/>
              </a:spcAft>
              <a:buSzPts val="1100"/>
              <a:buAutoNum type="arabicPeriod" startAt="13"/>
            </a:pPr>
            <a:r>
              <a:rPr lang="en" sz="1100"/>
              <a:t>As a developer, I need to incorporate an offline cache that will hold the gamers information until network connection</a:t>
            </a:r>
            <a:endParaRPr sz="1100"/>
          </a:p>
          <a:p>
            <a:pPr indent="-298450" lvl="0" marL="457200" rtl="0" algn="l">
              <a:lnSpc>
                <a:spcPct val="150000"/>
              </a:lnSpc>
              <a:spcBef>
                <a:spcPts val="0"/>
              </a:spcBef>
              <a:spcAft>
                <a:spcPts val="0"/>
              </a:spcAft>
              <a:buSzPts val="1100"/>
              <a:buAutoNum type="arabicPeriod" startAt="13"/>
            </a:pPr>
            <a:r>
              <a:rPr lang="en" sz="1100"/>
              <a:t>As a developer, I need to record the verification of the gamers completed challenge in offline cache, so that gamers can workout offline and still progress</a:t>
            </a:r>
            <a:endParaRPr sz="1100"/>
          </a:p>
          <a:p>
            <a:pPr indent="-298450" lvl="0" marL="457200" rtl="0" algn="l">
              <a:lnSpc>
                <a:spcPct val="150000"/>
              </a:lnSpc>
              <a:spcBef>
                <a:spcPts val="0"/>
              </a:spcBef>
              <a:spcAft>
                <a:spcPts val="0"/>
              </a:spcAft>
              <a:buSzPts val="1100"/>
              <a:buAutoNum type="arabicPeriod" startAt="13"/>
            </a:pPr>
            <a:r>
              <a:rPr lang="en" sz="1100"/>
              <a:t>As a developer, I need to incorporate an API that can check the database for the items nutritional information</a:t>
            </a:r>
            <a:endParaRPr sz="1100"/>
          </a:p>
          <a:p>
            <a:pPr indent="-298450" lvl="0" marL="457200" rtl="0" algn="l">
              <a:lnSpc>
                <a:spcPct val="150000"/>
              </a:lnSpc>
              <a:spcBef>
                <a:spcPts val="0"/>
              </a:spcBef>
              <a:spcAft>
                <a:spcPts val="0"/>
              </a:spcAft>
              <a:buSzPts val="1100"/>
              <a:buAutoNum type="arabicPeriod" startAt="13"/>
            </a:pPr>
            <a:r>
              <a:rPr lang="en" sz="1100"/>
              <a:t>As a developer, I need to save the gamers gameplay progression in run time</a:t>
            </a:r>
            <a:endParaRPr sz="1100"/>
          </a:p>
          <a:p>
            <a:pPr indent="-298450" lvl="0" marL="457200" rtl="0" algn="l">
              <a:lnSpc>
                <a:spcPct val="150000"/>
              </a:lnSpc>
              <a:spcBef>
                <a:spcPts val="0"/>
              </a:spcBef>
              <a:spcAft>
                <a:spcPts val="0"/>
              </a:spcAft>
              <a:buSzPts val="1100"/>
              <a:buAutoNum type="arabicPeriod" startAt="13"/>
            </a:pPr>
            <a:r>
              <a:rPr lang="en" sz="1100"/>
              <a:t>As a developer, I need to set up an algorithm that allows the gamer to reset their password or email automatically.</a:t>
            </a:r>
            <a:endParaRPr sz="1100"/>
          </a:p>
          <a:p>
            <a:pPr indent="-298450" lvl="0" marL="457200" rtl="0" algn="l">
              <a:lnSpc>
                <a:spcPct val="150000"/>
              </a:lnSpc>
              <a:spcBef>
                <a:spcPts val="0"/>
              </a:spcBef>
              <a:spcAft>
                <a:spcPts val="0"/>
              </a:spcAft>
              <a:buSzPts val="1100"/>
              <a:buAutoNum type="arabicPeriod" startAt="13"/>
            </a:pPr>
            <a:r>
              <a:rPr lang="en" sz="1100"/>
              <a:t>As a developer, I need to be able to update the current version of the game to keep the game functioning optimally</a:t>
            </a:r>
            <a:endParaRPr sz="1100"/>
          </a:p>
          <a:p>
            <a:pPr indent="-298450" lvl="0" marL="457200" rtl="0" algn="l">
              <a:lnSpc>
                <a:spcPct val="150000"/>
              </a:lnSpc>
              <a:spcBef>
                <a:spcPts val="0"/>
              </a:spcBef>
              <a:spcAft>
                <a:spcPts val="0"/>
              </a:spcAft>
              <a:buSzPts val="1100"/>
              <a:buAutoNum type="arabicPeriod" startAt="13"/>
            </a:pPr>
            <a:r>
              <a:rPr lang="en" sz="1100"/>
              <a:t>As a developer, I need to track the gamers heartrate through a smartwatch with an API</a:t>
            </a:r>
            <a:endParaRPr sz="1100"/>
          </a:p>
          <a:p>
            <a:pPr indent="-298450" lvl="0" marL="457200" rtl="0" algn="l">
              <a:lnSpc>
                <a:spcPct val="150000"/>
              </a:lnSpc>
              <a:spcBef>
                <a:spcPts val="0"/>
              </a:spcBef>
              <a:spcAft>
                <a:spcPts val="0"/>
              </a:spcAft>
              <a:buSzPts val="1100"/>
              <a:buAutoNum type="arabicPeriod" startAt="13"/>
            </a:pPr>
            <a:r>
              <a:rPr lang="en" sz="1100"/>
              <a:t>As a developer, I need to track the gamers location through a GPS API</a:t>
            </a:r>
            <a:endParaRPr sz="1100"/>
          </a:p>
          <a:p>
            <a:pPr indent="0" lvl="0" marL="0" rtl="0" algn="l">
              <a:lnSpc>
                <a:spcPct val="150000"/>
              </a:lnSpc>
              <a:spcBef>
                <a:spcPts val="0"/>
              </a:spcBef>
              <a:spcAft>
                <a:spcPts val="0"/>
              </a:spcAft>
              <a:buNone/>
            </a:pPr>
            <a:r>
              <a:t/>
            </a:r>
            <a:endParaRPr sz="1100"/>
          </a:p>
        </p:txBody>
      </p:sp>
      <p:sp>
        <p:nvSpPr>
          <p:cNvPr id="623" name="Google Shape;623;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67"/>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68"/>
          <p:cNvSpPr txBox="1"/>
          <p:nvPr>
            <p:ph type="title"/>
          </p:nvPr>
        </p:nvSpPr>
        <p:spPr>
          <a:xfrm>
            <a:off x="105255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Appendix B1 - Developer Stories - Want</a:t>
            </a:r>
            <a:endParaRPr/>
          </a:p>
        </p:txBody>
      </p:sp>
      <p:sp>
        <p:nvSpPr>
          <p:cNvPr id="630" name="Google Shape;630;p68"/>
          <p:cNvSpPr txBox="1"/>
          <p:nvPr>
            <p:ph idx="1" type="body"/>
          </p:nvPr>
        </p:nvSpPr>
        <p:spPr>
          <a:xfrm>
            <a:off x="1052550" y="1307850"/>
            <a:ext cx="7038900" cy="29112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AutoNum type="arabicPeriod"/>
            </a:pPr>
            <a:r>
              <a:rPr lang="en" sz="1100"/>
              <a:t>As a developer, I want the gamer to be able to enter in their custom meal through the diet journal</a:t>
            </a:r>
            <a:endParaRPr sz="1100"/>
          </a:p>
          <a:p>
            <a:pPr indent="-298450" lvl="0" marL="457200" rtl="0" algn="l">
              <a:lnSpc>
                <a:spcPct val="150000"/>
              </a:lnSpc>
              <a:spcBef>
                <a:spcPts val="0"/>
              </a:spcBef>
              <a:spcAft>
                <a:spcPts val="0"/>
              </a:spcAft>
              <a:buSzPts val="1100"/>
              <a:buAutoNum type="arabicPeriod"/>
            </a:pPr>
            <a:r>
              <a:rPr lang="en" sz="1100"/>
              <a:t>As a developer, I want to incorporate a daily streak for the gamers progression through either workouts or the diet journal, so that there is a certain amount of commitment</a:t>
            </a:r>
            <a:endParaRPr sz="1100"/>
          </a:p>
          <a:p>
            <a:pPr indent="-298450" lvl="0" marL="457200" rtl="0" algn="l">
              <a:lnSpc>
                <a:spcPct val="150000"/>
              </a:lnSpc>
              <a:spcBef>
                <a:spcPts val="0"/>
              </a:spcBef>
              <a:spcAft>
                <a:spcPts val="0"/>
              </a:spcAft>
              <a:buSzPts val="1100"/>
              <a:buAutoNum type="arabicPeriod"/>
            </a:pPr>
            <a:r>
              <a:rPr lang="en" sz="1100"/>
              <a:t>As a developer, I want to implement a leaderboard to display the rankings of gamer base, so that gamers are more committed</a:t>
            </a:r>
            <a:endParaRPr sz="1100"/>
          </a:p>
          <a:p>
            <a:pPr indent="-298450" lvl="0" marL="457200" rtl="0" algn="l">
              <a:lnSpc>
                <a:spcPct val="150000"/>
              </a:lnSpc>
              <a:spcBef>
                <a:spcPts val="0"/>
              </a:spcBef>
              <a:spcAft>
                <a:spcPts val="0"/>
              </a:spcAft>
              <a:buSzPts val="1100"/>
              <a:buAutoNum type="arabicPeriod"/>
            </a:pPr>
            <a:r>
              <a:rPr lang="en" sz="1100"/>
              <a:t>As a developer, I want to filter the shown workout challenges based on gamers preference, so that gamers don't receive workout challenges not fit for their preferences</a:t>
            </a:r>
            <a:endParaRPr sz="1100"/>
          </a:p>
          <a:p>
            <a:pPr indent="-298450" lvl="0" marL="457200" rtl="0" algn="l">
              <a:lnSpc>
                <a:spcPct val="150000"/>
              </a:lnSpc>
              <a:spcBef>
                <a:spcPts val="0"/>
              </a:spcBef>
              <a:spcAft>
                <a:spcPts val="0"/>
              </a:spcAft>
              <a:buSzPts val="1100"/>
              <a:buAutoNum type="arabicPeriod"/>
            </a:pPr>
            <a:r>
              <a:rPr lang="en" sz="1100"/>
              <a:t>As a developer, I want to design reasonable RPG enemy AI, so that the game is difficult, but enjoyable</a:t>
            </a:r>
            <a:endParaRPr sz="1100"/>
          </a:p>
          <a:p>
            <a:pPr indent="-298450" lvl="0" marL="457200" rtl="0" algn="l">
              <a:lnSpc>
                <a:spcPct val="150000"/>
              </a:lnSpc>
              <a:spcBef>
                <a:spcPts val="0"/>
              </a:spcBef>
              <a:spcAft>
                <a:spcPts val="0"/>
              </a:spcAft>
              <a:buSzPts val="1100"/>
              <a:buAutoNum type="arabicPeriod"/>
            </a:pPr>
            <a:r>
              <a:rPr lang="en" sz="1100"/>
              <a:t>As a developer, I want to track the gamers weight progression through a line graph</a:t>
            </a:r>
            <a:endParaRPr sz="1100"/>
          </a:p>
          <a:p>
            <a:pPr indent="-298450" lvl="0" marL="457200" rtl="0" algn="l">
              <a:lnSpc>
                <a:spcPct val="150000"/>
              </a:lnSpc>
              <a:spcBef>
                <a:spcPts val="0"/>
              </a:spcBef>
              <a:spcAft>
                <a:spcPts val="0"/>
              </a:spcAft>
              <a:buSzPts val="1100"/>
              <a:buAutoNum type="arabicPeriod"/>
            </a:pPr>
            <a:r>
              <a:rPr lang="en" sz="1100"/>
              <a:t>As a developer, I want to include a workout tutorial for how exercises are properly done.</a:t>
            </a:r>
            <a:endParaRPr sz="1100"/>
          </a:p>
          <a:p>
            <a:pPr indent="-298450" lvl="0" marL="457200" rtl="0" algn="l">
              <a:lnSpc>
                <a:spcPct val="150000"/>
              </a:lnSpc>
              <a:spcBef>
                <a:spcPts val="0"/>
              </a:spcBef>
              <a:spcAft>
                <a:spcPts val="0"/>
              </a:spcAft>
              <a:buSzPts val="1100"/>
              <a:buAutoNum type="arabicPeriod"/>
            </a:pPr>
            <a:r>
              <a:rPr lang="en" sz="1100"/>
              <a:t>As a developer, I want to add a buff that can be gained from eating close to the recommended intake, so that there is an incentive for gamers to meet recommended intake</a:t>
            </a:r>
            <a:endParaRPr sz="1100"/>
          </a:p>
          <a:p>
            <a:pPr indent="0" lvl="0" marL="0" rtl="0" algn="l">
              <a:lnSpc>
                <a:spcPct val="150000"/>
              </a:lnSpc>
              <a:spcBef>
                <a:spcPts val="0"/>
              </a:spcBef>
              <a:spcAft>
                <a:spcPts val="1600"/>
              </a:spcAft>
              <a:buNone/>
            </a:pPr>
            <a:r>
              <a:t/>
            </a:r>
            <a:endParaRPr sz="1100"/>
          </a:p>
        </p:txBody>
      </p:sp>
      <p:sp>
        <p:nvSpPr>
          <p:cNvPr id="631" name="Google Shape;63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2" name="Google Shape;632;p68"/>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8"/>
          <p:cNvSpPr txBox="1"/>
          <p:nvPr>
            <p:ph type="title"/>
          </p:nvPr>
        </p:nvSpPr>
        <p:spPr>
          <a:xfrm>
            <a:off x="1254525" y="43670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 is affected?</a:t>
            </a:r>
            <a:endParaRPr/>
          </a:p>
        </p:txBody>
      </p:sp>
      <p:sp>
        <p:nvSpPr>
          <p:cNvPr id="191" name="Google Shape;191;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SzPts val="1400"/>
              <a:buFont typeface="Arial"/>
              <a:buChar char="●"/>
            </a:pPr>
            <a:r>
              <a:rPr lang="en" sz="1400">
                <a:solidFill>
                  <a:srgbClr val="00FF00"/>
                </a:solidFill>
                <a:latin typeface="Arial"/>
                <a:ea typeface="Arial"/>
                <a:cs typeface="Arial"/>
                <a:sym typeface="Arial"/>
              </a:rPr>
              <a:t>94% of males</a:t>
            </a:r>
            <a:r>
              <a:rPr lang="en" sz="1400">
                <a:latin typeface="Arial"/>
                <a:ea typeface="Arial"/>
                <a:cs typeface="Arial"/>
                <a:sym typeface="Arial"/>
              </a:rPr>
              <a:t> and </a:t>
            </a:r>
            <a:r>
              <a:rPr lang="en" sz="1400">
                <a:solidFill>
                  <a:srgbClr val="00FF00"/>
                </a:solidFill>
                <a:latin typeface="Arial"/>
                <a:ea typeface="Arial"/>
                <a:cs typeface="Arial"/>
                <a:sym typeface="Arial"/>
              </a:rPr>
              <a:t>6</a:t>
            </a:r>
            <a:r>
              <a:rPr lang="en" sz="1400">
                <a:solidFill>
                  <a:srgbClr val="00FF00"/>
                </a:solidFill>
                <a:latin typeface="Arial"/>
                <a:ea typeface="Arial"/>
                <a:cs typeface="Arial"/>
                <a:sym typeface="Arial"/>
              </a:rPr>
              <a:t>% of females</a:t>
            </a:r>
            <a:r>
              <a:rPr lang="en" sz="1400">
                <a:latin typeface="Arial"/>
                <a:ea typeface="Arial"/>
                <a:cs typeface="Arial"/>
                <a:sym typeface="Arial"/>
              </a:rPr>
              <a:t> represent the </a:t>
            </a:r>
            <a:r>
              <a:rPr lang="en" sz="1400">
                <a:solidFill>
                  <a:srgbClr val="00FF00"/>
                </a:solidFill>
                <a:latin typeface="Arial"/>
                <a:ea typeface="Arial"/>
                <a:cs typeface="Arial"/>
                <a:sym typeface="Arial"/>
              </a:rPr>
              <a:t>gender breakdown</a:t>
            </a:r>
            <a:r>
              <a:rPr lang="en" sz="1400">
                <a:latin typeface="Arial"/>
                <a:ea typeface="Arial"/>
                <a:cs typeface="Arial"/>
                <a:sym typeface="Arial"/>
              </a:rPr>
              <a:t> for </a:t>
            </a:r>
            <a:r>
              <a:rPr lang="en" sz="1400">
                <a:solidFill>
                  <a:srgbClr val="00FF00"/>
                </a:solidFill>
                <a:latin typeface="Arial"/>
                <a:ea typeface="Arial"/>
                <a:cs typeface="Arial"/>
                <a:sym typeface="Arial"/>
              </a:rPr>
              <a:t>gaming disorder</a:t>
            </a:r>
            <a:r>
              <a:rPr lang="en" sz="1400">
                <a:latin typeface="Arial"/>
                <a:ea typeface="Arial"/>
                <a:cs typeface="Arial"/>
                <a:sym typeface="Arial"/>
              </a:rPr>
              <a:t>.</a:t>
            </a:r>
            <a:r>
              <a:rPr baseline="30000" lang="en" sz="1400">
                <a:latin typeface="Arial"/>
                <a:ea typeface="Arial"/>
                <a:cs typeface="Arial"/>
                <a:sym typeface="Arial"/>
              </a:rPr>
              <a:t>6</a:t>
            </a:r>
            <a:endParaRPr baseline="30000" sz="1400">
              <a:latin typeface="Arial"/>
              <a:ea typeface="Arial"/>
              <a:cs typeface="Arial"/>
              <a:sym typeface="Arial"/>
            </a:endParaRPr>
          </a:p>
          <a:p>
            <a:pPr indent="-311150" lvl="0" marL="457200" rtl="0" algn="l">
              <a:lnSpc>
                <a:spcPct val="100000"/>
              </a:lnSpc>
              <a:spcBef>
                <a:spcPts val="1000"/>
              </a:spcBef>
              <a:spcAft>
                <a:spcPts val="0"/>
              </a:spcAft>
              <a:buSzPts val="1300"/>
              <a:buChar char="●"/>
            </a:pPr>
            <a:r>
              <a:rPr lang="en" sz="1400">
                <a:latin typeface="Arial"/>
                <a:ea typeface="Arial"/>
                <a:cs typeface="Arial"/>
                <a:sym typeface="Arial"/>
              </a:rPr>
              <a:t>Males between the ages of </a:t>
            </a:r>
            <a:r>
              <a:rPr lang="en" sz="1400">
                <a:solidFill>
                  <a:srgbClr val="00FF00"/>
                </a:solidFill>
                <a:latin typeface="Arial"/>
                <a:ea typeface="Arial"/>
                <a:cs typeface="Arial"/>
                <a:sym typeface="Arial"/>
              </a:rPr>
              <a:t>18-24</a:t>
            </a:r>
            <a:r>
              <a:rPr lang="en" sz="1400">
                <a:latin typeface="Arial"/>
                <a:ea typeface="Arial"/>
                <a:cs typeface="Arial"/>
                <a:sym typeface="Arial"/>
              </a:rPr>
              <a:t> are </a:t>
            </a:r>
            <a:r>
              <a:rPr lang="en" sz="1400">
                <a:solidFill>
                  <a:srgbClr val="00FF00"/>
                </a:solidFill>
                <a:latin typeface="Arial"/>
                <a:ea typeface="Arial"/>
                <a:cs typeface="Arial"/>
                <a:sym typeface="Arial"/>
              </a:rPr>
              <a:t>most at risk</a:t>
            </a:r>
            <a:r>
              <a:rPr lang="en" sz="1400">
                <a:latin typeface="Arial"/>
                <a:ea typeface="Arial"/>
                <a:cs typeface="Arial"/>
                <a:sym typeface="Arial"/>
              </a:rPr>
              <a:t> for gaming addiction.</a:t>
            </a:r>
            <a:r>
              <a:rPr baseline="30000" lang="en" sz="1400">
                <a:latin typeface="Arial"/>
                <a:ea typeface="Arial"/>
                <a:cs typeface="Arial"/>
                <a:sym typeface="Arial"/>
              </a:rPr>
              <a:t>6 </a:t>
            </a:r>
            <a:endParaRPr sz="1400">
              <a:latin typeface="Arial"/>
              <a:ea typeface="Arial"/>
              <a:cs typeface="Arial"/>
              <a:sym typeface="Arial"/>
            </a:endParaRPr>
          </a:p>
          <a:p>
            <a:pPr indent="-317500" lvl="0" marL="457200" rtl="0" algn="l">
              <a:lnSpc>
                <a:spcPct val="100000"/>
              </a:lnSpc>
              <a:spcBef>
                <a:spcPts val="1000"/>
              </a:spcBef>
              <a:spcAft>
                <a:spcPts val="0"/>
              </a:spcAft>
              <a:buSzPts val="1400"/>
              <a:buFont typeface="Arial"/>
              <a:buChar char="●"/>
            </a:pPr>
            <a:r>
              <a:rPr lang="en" sz="1400">
                <a:latin typeface="Arial"/>
                <a:ea typeface="Arial"/>
                <a:cs typeface="Arial"/>
                <a:sym typeface="Arial"/>
              </a:rPr>
              <a:t>Parents, spouses, and loved ones.</a:t>
            </a:r>
            <a:endParaRPr sz="1400">
              <a:latin typeface="Arial"/>
              <a:ea typeface="Arial"/>
              <a:cs typeface="Arial"/>
              <a:sym typeface="Arial"/>
            </a:endParaRPr>
          </a:p>
          <a:p>
            <a:pPr indent="0" lvl="0" marL="0" rtl="0" algn="l">
              <a:lnSpc>
                <a:spcPct val="100000"/>
              </a:lnSpc>
              <a:spcBef>
                <a:spcPts val="1000"/>
              </a:spcBef>
              <a:spcAft>
                <a:spcPts val="0"/>
              </a:spcAft>
              <a:buNone/>
            </a:pPr>
            <a:r>
              <a:t/>
            </a:r>
            <a:endParaRPr sz="1400">
              <a:latin typeface="Arial"/>
              <a:ea typeface="Arial"/>
              <a:cs typeface="Arial"/>
              <a:sym typeface="Arial"/>
            </a:endParaRPr>
          </a:p>
          <a:p>
            <a:pPr indent="0" lvl="0" marL="0" rtl="0" algn="l">
              <a:lnSpc>
                <a:spcPct val="100000"/>
              </a:lnSpc>
              <a:spcBef>
                <a:spcPts val="1000"/>
              </a:spcBef>
              <a:spcAft>
                <a:spcPts val="0"/>
              </a:spcAft>
              <a:buNone/>
            </a:pPr>
            <a:r>
              <a:t/>
            </a:r>
            <a:endParaRPr sz="1400">
              <a:latin typeface="Arial"/>
              <a:ea typeface="Arial"/>
              <a:cs typeface="Arial"/>
              <a:sym typeface="Arial"/>
            </a:endParaRPr>
          </a:p>
          <a:p>
            <a:pPr indent="0" lvl="0" marL="0" rtl="0" algn="l">
              <a:lnSpc>
                <a:spcPct val="100000"/>
              </a:lnSpc>
              <a:spcBef>
                <a:spcPts val="1000"/>
              </a:spcBef>
              <a:spcAft>
                <a:spcPts val="0"/>
              </a:spcAft>
              <a:buNone/>
            </a:pPr>
            <a:r>
              <a:t/>
            </a:r>
            <a:endParaRPr sz="1400">
              <a:latin typeface="Arial"/>
              <a:ea typeface="Arial"/>
              <a:cs typeface="Arial"/>
              <a:sym typeface="Arial"/>
            </a:endParaRPr>
          </a:p>
          <a:p>
            <a:pPr indent="0" lvl="0" marL="0" rtl="0" algn="l">
              <a:lnSpc>
                <a:spcPct val="100000"/>
              </a:lnSpc>
              <a:spcBef>
                <a:spcPts val="1000"/>
              </a:spcBef>
              <a:spcAft>
                <a:spcPts val="0"/>
              </a:spcAft>
              <a:buNone/>
            </a:pPr>
            <a:r>
              <a:t/>
            </a:r>
            <a:endParaRPr sz="1400">
              <a:latin typeface="Arial"/>
              <a:ea typeface="Arial"/>
              <a:cs typeface="Arial"/>
              <a:sym typeface="Arial"/>
            </a:endParaRPr>
          </a:p>
          <a:p>
            <a:pPr indent="0" lvl="0" marL="0" rtl="0" algn="l">
              <a:lnSpc>
                <a:spcPct val="100000"/>
              </a:lnSpc>
              <a:spcBef>
                <a:spcPts val="1000"/>
              </a:spcBef>
              <a:spcAft>
                <a:spcPts val="1000"/>
              </a:spcAft>
              <a:buNone/>
            </a:pPr>
            <a:r>
              <a:t/>
            </a:r>
            <a:endParaRPr sz="1400">
              <a:latin typeface="Arial"/>
              <a:ea typeface="Arial"/>
              <a:cs typeface="Arial"/>
              <a:sym typeface="Arial"/>
            </a:endParaRPr>
          </a:p>
        </p:txBody>
      </p:sp>
      <p:sp>
        <p:nvSpPr>
          <p:cNvPr id="192" name="Google Shape;1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18"/>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1052550" y="445325"/>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99" name="Google Shape;199;p19"/>
          <p:cNvSpPr txBox="1"/>
          <p:nvPr>
            <p:ph idx="1" type="body"/>
          </p:nvPr>
        </p:nvSpPr>
        <p:spPr>
          <a:xfrm>
            <a:off x="1052550" y="15424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Gaming disorder </a:t>
            </a:r>
            <a:r>
              <a:rPr lang="en" sz="1400">
                <a:solidFill>
                  <a:srgbClr val="00FF00"/>
                </a:solidFill>
              </a:rPr>
              <a:t>disrupts normal life activities</a:t>
            </a:r>
            <a:r>
              <a:rPr lang="en" sz="1400"/>
              <a:t> and causes important aspects of life to be </a:t>
            </a:r>
            <a:r>
              <a:rPr lang="en" sz="1400">
                <a:solidFill>
                  <a:srgbClr val="00FF00"/>
                </a:solidFill>
              </a:rPr>
              <a:t>neglected</a:t>
            </a:r>
            <a:r>
              <a:rPr lang="en" sz="1400"/>
              <a:t>, such as </a:t>
            </a:r>
            <a:r>
              <a:rPr lang="en" sz="1400">
                <a:solidFill>
                  <a:srgbClr val="00FF00"/>
                </a:solidFill>
              </a:rPr>
              <a:t>maintaining </a:t>
            </a:r>
            <a:r>
              <a:rPr lang="en" sz="1400"/>
              <a:t>a healthy dose of </a:t>
            </a:r>
            <a:r>
              <a:rPr lang="en" sz="1400">
                <a:solidFill>
                  <a:srgbClr val="00FF00"/>
                </a:solidFill>
              </a:rPr>
              <a:t>physical activity</a:t>
            </a:r>
            <a:r>
              <a:rPr lang="en" sz="1400"/>
              <a:t>.</a:t>
            </a:r>
            <a:r>
              <a:rPr lang="en" sz="1400"/>
              <a:t> The</a:t>
            </a:r>
            <a:r>
              <a:rPr lang="en" sz="1400"/>
              <a:t> combination of </a:t>
            </a:r>
            <a:r>
              <a:rPr lang="en" sz="1400">
                <a:solidFill>
                  <a:srgbClr val="00FF00"/>
                </a:solidFill>
              </a:rPr>
              <a:t>video gaming</a:t>
            </a:r>
            <a:r>
              <a:rPr lang="en" sz="1400"/>
              <a:t> and a </a:t>
            </a:r>
            <a:r>
              <a:rPr lang="en" sz="1400">
                <a:solidFill>
                  <a:srgbClr val="00FF00"/>
                </a:solidFill>
              </a:rPr>
              <a:t>lack of physical exercise leads</a:t>
            </a:r>
            <a:r>
              <a:rPr lang="en" sz="1400">
                <a:solidFill>
                  <a:srgbClr val="0000FF"/>
                </a:solidFill>
              </a:rPr>
              <a:t> </a:t>
            </a:r>
            <a:r>
              <a:rPr lang="en" sz="1400"/>
              <a:t>to </a:t>
            </a:r>
            <a:r>
              <a:rPr lang="en" sz="1400">
                <a:solidFill>
                  <a:srgbClr val="00FF00"/>
                </a:solidFill>
              </a:rPr>
              <a:t>health concerns</a:t>
            </a:r>
            <a:r>
              <a:rPr lang="en" sz="1400"/>
              <a:t> such as weight gain, poor posture, and an increased risk of type 2 diabetes in America's population.</a:t>
            </a:r>
            <a:r>
              <a:rPr baseline="30000" lang="en" sz="1400"/>
              <a:t>14</a:t>
            </a:r>
            <a:endParaRPr sz="1400"/>
          </a:p>
          <a:p>
            <a:pPr indent="0" lvl="0" marL="0" rtl="0" algn="l">
              <a:spcBef>
                <a:spcPts val="1600"/>
              </a:spcBef>
              <a:spcAft>
                <a:spcPts val="1600"/>
              </a:spcAft>
              <a:buNone/>
            </a:pPr>
            <a:r>
              <a:t/>
            </a:r>
            <a:endParaRPr sz="1400"/>
          </a:p>
        </p:txBody>
      </p:sp>
      <p:sp>
        <p:nvSpPr>
          <p:cNvPr id="200" name="Google Shape;2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19"/>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Characteristics</a:t>
            </a:r>
            <a:endParaRPr/>
          </a:p>
        </p:txBody>
      </p:sp>
      <p:sp>
        <p:nvSpPr>
          <p:cNvPr id="207" name="Google Shape;20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Those with gaming disorder </a:t>
            </a:r>
            <a:r>
              <a:rPr lang="en">
                <a:solidFill>
                  <a:srgbClr val="00FF00"/>
                </a:solidFill>
              </a:rPr>
              <a:t>don’t find exercise as enjoyable</a:t>
            </a:r>
            <a:r>
              <a:rPr lang="en"/>
              <a:t> as video games because of a </a:t>
            </a:r>
            <a:r>
              <a:rPr lang="en">
                <a:solidFill>
                  <a:srgbClr val="00FF00"/>
                </a:solidFill>
              </a:rPr>
              <a:t>lack of instant gratification</a:t>
            </a:r>
            <a:r>
              <a:rPr lang="en"/>
              <a:t>.</a:t>
            </a:r>
            <a:endParaRPr/>
          </a:p>
          <a:p>
            <a:pPr indent="-311150" lvl="0" marL="457200" rtl="0" algn="l">
              <a:spcBef>
                <a:spcPts val="1000"/>
              </a:spcBef>
              <a:spcAft>
                <a:spcPts val="0"/>
              </a:spcAft>
              <a:buSzPts val="1300"/>
              <a:buChar char="●"/>
            </a:pPr>
            <a:r>
              <a:rPr lang="en"/>
              <a:t>For those with video game addiction, </a:t>
            </a:r>
            <a:r>
              <a:rPr lang="en">
                <a:solidFill>
                  <a:srgbClr val="00FF00"/>
                </a:solidFill>
              </a:rPr>
              <a:t>commitment </a:t>
            </a:r>
            <a:r>
              <a:rPr lang="en"/>
              <a:t>to </a:t>
            </a:r>
            <a:r>
              <a:rPr lang="en">
                <a:solidFill>
                  <a:srgbClr val="00FF00"/>
                </a:solidFill>
              </a:rPr>
              <a:t>activities other than video games</a:t>
            </a:r>
            <a:r>
              <a:rPr lang="en"/>
              <a:t> is </a:t>
            </a:r>
            <a:r>
              <a:rPr lang="en">
                <a:solidFill>
                  <a:srgbClr val="00FF00"/>
                </a:solidFill>
              </a:rPr>
              <a:t>difficult</a:t>
            </a:r>
            <a:r>
              <a:rPr lang="en"/>
              <a:t>.</a:t>
            </a:r>
            <a:r>
              <a:rPr baseline="30000" lang="en" sz="1400">
                <a:latin typeface="Arial"/>
                <a:ea typeface="Arial"/>
                <a:cs typeface="Arial"/>
                <a:sym typeface="Arial"/>
              </a:rPr>
              <a:t>14</a:t>
            </a:r>
            <a:endParaRPr/>
          </a:p>
          <a:p>
            <a:pPr indent="-311150" lvl="0" marL="457200" rtl="0" algn="l">
              <a:spcBef>
                <a:spcPts val="1000"/>
              </a:spcBef>
              <a:spcAft>
                <a:spcPts val="0"/>
              </a:spcAft>
              <a:buSzPts val="1300"/>
              <a:buChar char="●"/>
            </a:pPr>
            <a:r>
              <a:rPr lang="en"/>
              <a:t>Those with video game addiction find it </a:t>
            </a:r>
            <a:r>
              <a:rPr lang="en">
                <a:solidFill>
                  <a:srgbClr val="00FF00"/>
                </a:solidFill>
              </a:rPr>
              <a:t>unpleasant </a:t>
            </a:r>
            <a:r>
              <a:rPr lang="en"/>
              <a:t>to </a:t>
            </a:r>
            <a:r>
              <a:rPr lang="en">
                <a:solidFill>
                  <a:srgbClr val="00FF00"/>
                </a:solidFill>
              </a:rPr>
              <a:t>leave their comfort area</a:t>
            </a:r>
            <a:r>
              <a:rPr lang="en"/>
              <a:t> (gaming area).</a:t>
            </a:r>
            <a:r>
              <a:rPr baseline="30000" lang="en"/>
              <a:t>15</a:t>
            </a:r>
            <a:endParaRPr/>
          </a:p>
          <a:p>
            <a:pPr indent="-311150" lvl="0" marL="457200" rtl="0" algn="l">
              <a:spcBef>
                <a:spcPts val="1000"/>
              </a:spcBef>
              <a:spcAft>
                <a:spcPts val="1000"/>
              </a:spcAft>
              <a:buSzPts val="1300"/>
              <a:buChar char="●"/>
            </a:pPr>
            <a:r>
              <a:rPr lang="en"/>
              <a:t>Those with a video game addiction tend to </a:t>
            </a:r>
            <a:r>
              <a:rPr lang="en">
                <a:solidFill>
                  <a:srgbClr val="00FF00"/>
                </a:solidFill>
              </a:rPr>
              <a:t>practice poor dietary habits</a:t>
            </a:r>
            <a:r>
              <a:rPr lang="en">
                <a:solidFill>
                  <a:srgbClr val="0000FF"/>
                </a:solidFill>
              </a:rPr>
              <a:t>.</a:t>
            </a:r>
            <a:r>
              <a:rPr lang="en"/>
              <a:t> </a:t>
            </a:r>
            <a:endParaRPr/>
          </a:p>
        </p:txBody>
      </p:sp>
      <p:sp>
        <p:nvSpPr>
          <p:cNvPr id="208" name="Google Shape;20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0"/>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1"/>
          <p:cNvSpPr txBox="1"/>
          <p:nvPr>
            <p:ph idx="4294967295" type="title"/>
          </p:nvPr>
        </p:nvSpPr>
        <p:spPr>
          <a:xfrm>
            <a:off x="2887800" y="161650"/>
            <a:ext cx="45723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Process Flow</a:t>
            </a:r>
            <a:endParaRPr/>
          </a:p>
        </p:txBody>
      </p:sp>
      <p:sp>
        <p:nvSpPr>
          <p:cNvPr id="215" name="Google Shape;21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1"/>
          <p:cNvSpPr txBox="1"/>
          <p:nvPr/>
        </p:nvSpPr>
        <p:spPr>
          <a:xfrm>
            <a:off x="338250" y="4831500"/>
            <a:ext cx="84675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CS 410 - Team Bronze | Fall 2019 | Old Dominion University</a:t>
            </a:r>
            <a:endParaRPr sz="1000">
              <a:solidFill>
                <a:schemeClr val="lt1"/>
              </a:solidFill>
              <a:latin typeface="Lato"/>
              <a:ea typeface="Lato"/>
              <a:cs typeface="Lato"/>
              <a:sym typeface="Lato"/>
            </a:endParaRPr>
          </a:p>
        </p:txBody>
      </p:sp>
      <p:pic>
        <p:nvPicPr>
          <p:cNvPr id="217" name="Google Shape;217;p21"/>
          <p:cNvPicPr preferRelativeResize="0"/>
          <p:nvPr/>
        </p:nvPicPr>
        <p:blipFill>
          <a:blip r:embed="rId3">
            <a:alphaModFix/>
          </a:blip>
          <a:stretch>
            <a:fillRect/>
          </a:stretch>
        </p:blipFill>
        <p:spPr>
          <a:xfrm>
            <a:off x="0" y="1142625"/>
            <a:ext cx="9144002" cy="34856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